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0" r:id="rId3"/>
    <p:sldId id="271" r:id="rId4"/>
    <p:sldId id="272" r:id="rId5"/>
    <p:sldId id="273" r:id="rId6"/>
    <p:sldId id="274" r:id="rId7"/>
    <p:sldId id="285" r:id="rId8"/>
    <p:sldId id="286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4" r:id="rId19"/>
    <p:sldId id="265" r:id="rId20"/>
    <p:sldId id="266" r:id="rId21"/>
    <p:sldId id="267" r:id="rId22"/>
    <p:sldId id="256" r:id="rId23"/>
    <p:sldId id="257" r:id="rId24"/>
    <p:sldId id="258" r:id="rId25"/>
    <p:sldId id="260" r:id="rId26"/>
    <p:sldId id="261" r:id="rId27"/>
    <p:sldId id="259" r:id="rId28"/>
    <p:sldId id="262" r:id="rId29"/>
    <p:sldId id="263" r:id="rId30"/>
    <p:sldId id="287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316DE3-3ABA-49B3-9C89-19ABA5A47E4A}" type="datetimeFigureOut">
              <a:rPr lang="es-MX" smtClean="0"/>
              <a:pPr/>
              <a:t>07/04/2014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A38116-26CD-45BD-B534-E3F727889AC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url?sa=i&amp;rct=j&amp;q=&amp;esrc=s&amp;source=images&amp;cd=&amp;cad=rja&amp;uact=8&amp;docid=EFkkDgAHB9MygM&amp;tbnid=8cypqpRjW42WiM:&amp;ved=0CAUQjRw&amp;url=http://es.123rf.com/clipart-vectorizado/conservacion.html&amp;ei=QjhAU62QNsHNsQTLxoHgBw&amp;bvm=bv.64367178,d.b2I&amp;psig=AFQjCNHg_T0R7YtscPgOc-smaJh3KDTgjQ&amp;ust=139680401850152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mx/url?sa=i&amp;rct=j&amp;q=&amp;esrc=s&amp;source=images&amp;cd=&amp;cad=rja&amp;uact=8&amp;docid=GeWG4wkXPnSpZM&amp;tbnid=pJIXy2--EfrMHM:&amp;ved=0CAUQjRw&amp;url=http://ooche813.blogspot.com/2009_08_12_archive.html&amp;ei=RDpAU9fqCvKtsQTV2oCYDw&amp;bvm=bv.64367178,d.b2I&amp;psig=AFQjCNF-vwVp5uWhQvgmL1E3kGrTPV2ZlA&amp;ust=139680453297708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64087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4000" b="1" dirty="0">
                <a:latin typeface="Jokerman" panose="04090605060D06020702" pitchFamily="82" charset="0"/>
                <a:cs typeface="JasmineUPC" panose="02020603050405020304" pitchFamily="18" charset="-34"/>
              </a:rPr>
              <a:t>COLEGIO LANCASTER </a:t>
            </a:r>
            <a:r>
              <a:rPr lang="es-ES" sz="40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40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</a:br>
            <a:endParaRPr lang="es-ES" sz="4000" b="1" dirty="0" smtClean="0">
              <a:solidFill>
                <a:schemeClr val="accent1"/>
              </a:solidFill>
              <a:latin typeface="+mj-lt"/>
              <a:cs typeface="JasmineUPC" panose="02020603050405020304" pitchFamily="18" charset="-34"/>
            </a:endParaRPr>
          </a:p>
          <a:p>
            <a:pPr algn="ctr"/>
            <a:r>
              <a:rPr lang="es-ES" sz="32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32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latin typeface="Jokerman" panose="04090605060D06020702" pitchFamily="82" charset="0"/>
                <a:cs typeface="JasmineUPC" panose="02020603050405020304" pitchFamily="18" charset="-34"/>
              </a:rPr>
              <a:t>CURSO: </a:t>
            </a:r>
            <a:r>
              <a:rPr lang="es-ES" sz="28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28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OPTATIVA </a:t>
            </a:r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EDUCACIÓN AMBIENTAL PARA LA SUSTENTABILIDAD</a:t>
            </a:r>
            <a:r>
              <a:rPr lang="es-ES" sz="2800" b="1" dirty="0">
                <a:solidFill>
                  <a:schemeClr val="accent5"/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2800" b="1" dirty="0">
                <a:solidFill>
                  <a:schemeClr val="accent5"/>
                </a:solidFill>
                <a:latin typeface="+mj-lt"/>
                <a:cs typeface="JasmineUPC" panose="02020603050405020304" pitchFamily="18" charset="-34"/>
              </a:rPr>
            </a:br>
            <a:endParaRPr lang="es-ES" sz="2800" b="1" dirty="0" smtClean="0">
              <a:solidFill>
                <a:schemeClr val="accent5"/>
              </a:solidFill>
              <a:latin typeface="+mj-lt"/>
              <a:cs typeface="JasmineUPC" panose="02020603050405020304" pitchFamily="18" charset="-34"/>
            </a:endParaRPr>
          </a:p>
          <a:p>
            <a:pPr algn="ctr"/>
            <a:r>
              <a:rPr lang="es-ES" sz="2800" b="1" dirty="0">
                <a:latin typeface="+mj-lt"/>
                <a:cs typeface="JasmineUPC" panose="02020603050405020304" pitchFamily="18" charset="-34"/>
              </a:rPr>
              <a:t/>
            </a:r>
            <a:br>
              <a:rPr lang="es-ES" sz="2800" b="1" dirty="0"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latin typeface="Jokerman" panose="04090605060D06020702" pitchFamily="82" charset="0"/>
                <a:cs typeface="JasmineUPC" panose="02020603050405020304" pitchFamily="18" charset="-34"/>
              </a:rPr>
              <a:t>ASESORA: </a:t>
            </a: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CLAUDIA GARCÍA MENDOZA</a:t>
            </a:r>
            <a:r>
              <a:rPr lang="es-ES" sz="2800" b="1" dirty="0">
                <a:solidFill>
                  <a:schemeClr val="accent5"/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2800" b="1" dirty="0">
                <a:solidFill>
                  <a:schemeClr val="accent5"/>
                </a:solidFill>
                <a:latin typeface="+mj-lt"/>
                <a:cs typeface="JasmineUPC" panose="02020603050405020304" pitchFamily="18" charset="-34"/>
              </a:rPr>
            </a:br>
            <a:endParaRPr lang="es-ES" sz="2800" b="1" dirty="0" smtClean="0">
              <a:solidFill>
                <a:schemeClr val="accent5"/>
              </a:solidFill>
              <a:latin typeface="+mj-lt"/>
              <a:cs typeface="JasmineUPC" panose="02020603050405020304" pitchFamily="18" charset="-34"/>
            </a:endParaRPr>
          </a:p>
          <a:p>
            <a:pPr algn="ctr"/>
            <a:r>
              <a:rPr lang="es-ES" sz="28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2800" b="1" dirty="0">
                <a:solidFill>
                  <a:schemeClr val="accent1"/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latin typeface="Jokerman" panose="04090605060D06020702" pitchFamily="82" charset="0"/>
                <a:cs typeface="JasmineUPC" panose="02020603050405020304" pitchFamily="18" charset="-34"/>
              </a:rPr>
              <a:t>INTEGRANTES:</a:t>
            </a:r>
            <a:r>
              <a:rPr lang="es-ES" sz="2800" b="1" dirty="0">
                <a:solidFill>
                  <a:schemeClr val="accent5"/>
                </a:solidFill>
                <a:latin typeface="+mj-lt"/>
                <a:cs typeface="JasmineUPC" panose="02020603050405020304" pitchFamily="18" charset="-34"/>
              </a:rPr>
              <a:t/>
            </a:r>
            <a:br>
              <a:rPr lang="es-ES" sz="2800" b="1" dirty="0">
                <a:solidFill>
                  <a:schemeClr val="accent5"/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Rivera Jácome Somalia</a:t>
            </a:r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Burgos Portugal Ilse Guadalupe</a:t>
            </a:r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Ruiz Tablilla Surisadday </a:t>
            </a:r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Carmona Garay </a:t>
            </a:r>
            <a:r>
              <a:rPr lang="es-E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Yareli</a:t>
            </a: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 </a:t>
            </a:r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Reyes Bermúdez Daniela </a:t>
            </a:r>
            <a:b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</a:b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JasmineUPC" panose="02020603050405020304" pitchFamily="18" charset="-34"/>
              </a:rPr>
              <a:t>Bernardo Ramírez Gabriela 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http://us.cdn2.123rf.com/168nwm/marina99/marina991211/marina99121100416/16561268-animales-de-dibujos-animados-caminar-alrededor-de-un-glob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5108"/>
            <a:ext cx="2304256" cy="2360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s.cdn2.123rf.com/168nwm/marina99/marina991211/marina99121100416/16561268-animales-de-dibujos-animados-caminar-alrededor-de-un-glob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2852936"/>
            <a:ext cx="2376264" cy="2434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277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es-ES" dirty="0" smtClean="0"/>
              <a:t>Carta de Uso Actual del Suelo y Vegetación del 2002.</a:t>
            </a:r>
          </a:p>
          <a:p>
            <a:r>
              <a:rPr lang="es-MX" dirty="0" smtClean="0"/>
              <a:t>Los </a:t>
            </a:r>
            <a:r>
              <a:rPr lang="es-MX" dirty="0"/>
              <a:t>manglares cubrían en el país poco más de 900 mil </a:t>
            </a:r>
            <a:r>
              <a:rPr lang="es-MX" dirty="0" smtClean="0"/>
              <a:t>hectáreas.</a:t>
            </a:r>
          </a:p>
          <a:p>
            <a:r>
              <a:rPr lang="es-MX" dirty="0" smtClean="0"/>
              <a:t>En las Costas </a:t>
            </a:r>
            <a:r>
              <a:rPr lang="es-MX" dirty="0"/>
              <a:t>del </a:t>
            </a:r>
            <a:r>
              <a:rPr lang="es-MX" dirty="0" smtClean="0"/>
              <a:t>océano </a:t>
            </a:r>
            <a:r>
              <a:rPr lang="es-MX" dirty="0"/>
              <a:t>Pacífico como del </a:t>
            </a:r>
            <a:r>
              <a:rPr lang="es-MX" dirty="0" smtClean="0"/>
              <a:t>Atlántico.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Daños:</a:t>
            </a:r>
          </a:p>
          <a:p>
            <a:r>
              <a:rPr lang="es-MX" dirty="0" smtClean="0"/>
              <a:t>Deforestación.</a:t>
            </a:r>
          </a:p>
          <a:p>
            <a:r>
              <a:rPr lang="es-MX" dirty="0" smtClean="0"/>
              <a:t>La </a:t>
            </a:r>
            <a:r>
              <a:rPr lang="es-MX" dirty="0"/>
              <a:t>modificación de la hidrología de lagunas costeras y </a:t>
            </a:r>
            <a:r>
              <a:rPr lang="es-MX" dirty="0" smtClean="0"/>
              <a:t>esteros.</a:t>
            </a:r>
          </a:p>
          <a:p>
            <a:r>
              <a:rPr lang="es-MX" dirty="0"/>
              <a:t> L</a:t>
            </a:r>
            <a:r>
              <a:rPr lang="es-MX" dirty="0" smtClean="0"/>
              <a:t>a </a:t>
            </a:r>
            <a:r>
              <a:rPr lang="es-MX" dirty="0"/>
              <a:t>reducción del flujo de </a:t>
            </a:r>
            <a:r>
              <a:rPr lang="es-MX" dirty="0" smtClean="0"/>
              <a:t>agua. 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4853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N</a:t>
            </a:r>
            <a:r>
              <a:rPr lang="es-MX" dirty="0" smtClean="0"/>
              <a:t>o </a:t>
            </a:r>
            <a:r>
              <a:rPr lang="es-MX" dirty="0"/>
              <a:t>existen cifras definitivas acerca de la magnitud de la pérdida de manglares en </a:t>
            </a:r>
            <a:r>
              <a:rPr lang="es-MX" dirty="0" smtClean="0"/>
              <a:t>México.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 La </a:t>
            </a:r>
            <a:r>
              <a:rPr lang="es-MX" dirty="0"/>
              <a:t>FAO, entre 1990 y el año 2000 se perdieron cerca de 103 mil </a:t>
            </a:r>
            <a:r>
              <a:rPr lang="es-MX" dirty="0" smtClean="0"/>
              <a:t>hectáreas.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Permanece </a:t>
            </a:r>
            <a:r>
              <a:rPr lang="es-MX" dirty="0"/>
              <a:t>alrededor de 64% de la superficie original de </a:t>
            </a:r>
            <a:r>
              <a:rPr lang="es-MX" dirty="0" smtClean="0"/>
              <a:t>manglares.</a:t>
            </a:r>
          </a:p>
          <a:p>
            <a:pPr algn="just"/>
            <a:endParaRPr lang="es-MX" dirty="0"/>
          </a:p>
          <a:p>
            <a:pPr marL="0" indent="0" algn="just">
              <a:buNone/>
            </a:pPr>
            <a:r>
              <a:rPr lang="es-MX" dirty="0"/>
              <a:t>S</a:t>
            </a:r>
            <a:r>
              <a:rPr lang="es-MX" dirty="0" smtClean="0"/>
              <a:t>e han </a:t>
            </a:r>
            <a:r>
              <a:rPr lang="es-MX" dirty="0"/>
              <a:t>salvaguardado </a:t>
            </a:r>
            <a:r>
              <a:rPr lang="es-MX" dirty="0" smtClean="0"/>
              <a:t>áreas naturales</a:t>
            </a:r>
            <a:r>
              <a:rPr lang="es-MX" dirty="0"/>
              <a:t>. </a:t>
            </a:r>
            <a:endParaRPr lang="es-MX" dirty="0" smtClean="0"/>
          </a:p>
          <a:p>
            <a:pPr algn="just"/>
            <a:r>
              <a:rPr lang="es-MX" dirty="0" smtClean="0"/>
              <a:t>14 </a:t>
            </a:r>
            <a:r>
              <a:rPr lang="es-MX" dirty="0"/>
              <a:t>áreas con cerca de 550 mil hectáreas hasta </a:t>
            </a:r>
            <a:r>
              <a:rPr lang="es-MX" dirty="0" smtClean="0"/>
              <a:t>2004.</a:t>
            </a:r>
          </a:p>
          <a:p>
            <a:pPr algn="just"/>
            <a:r>
              <a:rPr lang="es-MX" dirty="0"/>
              <a:t>Convención </a:t>
            </a:r>
            <a:r>
              <a:rPr lang="es-MX" dirty="0" err="1"/>
              <a:t>Ramsar</a:t>
            </a:r>
            <a:r>
              <a:rPr lang="es-MX" dirty="0"/>
              <a:t> (29 </a:t>
            </a:r>
            <a:r>
              <a:rPr lang="es-MX" dirty="0" smtClean="0"/>
              <a:t>sitios).</a:t>
            </a:r>
          </a:p>
          <a:p>
            <a:pPr algn="just"/>
            <a:r>
              <a:rPr lang="es-MX" dirty="0" smtClean="0"/>
              <a:t>Creación </a:t>
            </a:r>
            <a:r>
              <a:rPr lang="es-MX" dirty="0"/>
              <a:t>de normas </a:t>
            </a:r>
            <a:r>
              <a:rPr lang="es-MX" dirty="0" smtClean="0"/>
              <a:t>oficiales.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3607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p1.semarnat.gob.mx/dgeia/informe_resumen/04_biodiversidad/imagenes/bio_5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19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339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351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b="1" dirty="0" smtClean="0"/>
              <a:t>6 ARRECIFES DE CORAL </a:t>
            </a:r>
            <a:endParaRPr lang="es-ES" sz="7200" b="1" dirty="0"/>
          </a:p>
        </p:txBody>
      </p:sp>
      <p:pic>
        <p:nvPicPr>
          <p:cNvPr id="1026" name="Picture 2" descr="https://encrypted-tbn3.gstatic.com/images?q=tbn:ANd9GcSV03FIkUhENy-4Qpk2aj8KxL1_nCe9FX0nhAYKuqO6YpKHnNc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4" y="1792255"/>
            <a:ext cx="6467475" cy="484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565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es-MX" dirty="0"/>
              <a:t>Zonas de la costa del Pacífico, del Golfo de México y en la costa este de la península de Yucatán.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Las actividades humanas en la zona costera pueden tener fuertes impactos sobre estos ecosistemas:</a:t>
            </a:r>
          </a:p>
          <a:p>
            <a:r>
              <a:rPr lang="es-ES" dirty="0"/>
              <a:t>Pesca.</a:t>
            </a:r>
          </a:p>
          <a:p>
            <a:r>
              <a:rPr lang="es-ES" dirty="0"/>
              <a:t>Construcción de infraestructura.</a:t>
            </a:r>
          </a:p>
          <a:p>
            <a:r>
              <a:rPr lang="es-ES" dirty="0"/>
              <a:t>Turismo.</a:t>
            </a:r>
          </a:p>
          <a:p>
            <a:r>
              <a:rPr lang="es-ES" dirty="0" err="1"/>
              <a:t>Sobrecolecta</a:t>
            </a:r>
            <a:r>
              <a:rPr lang="es-ES" dirty="0"/>
              <a:t> de especies.</a:t>
            </a:r>
          </a:p>
          <a:p>
            <a:r>
              <a:rPr lang="es-ES" dirty="0"/>
              <a:t>Degrado de puertos y canales.</a:t>
            </a:r>
          </a:p>
          <a:p>
            <a:r>
              <a:rPr lang="es-ES" dirty="0"/>
              <a:t>Cambio climático.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4536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Este ultimo factor produce el </a:t>
            </a:r>
            <a:r>
              <a:rPr lang="es-MX" dirty="0" smtClean="0"/>
              <a:t>llamado “blanqueamiento </a:t>
            </a:r>
            <a:r>
              <a:rPr lang="es-MX" dirty="0"/>
              <a:t>del coral”, el cual, a pesar de que puede no ser letal para los corales, si puede afectarlos severamente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/>
              <a:t>Según un estudio del </a:t>
            </a:r>
            <a:r>
              <a:rPr lang="es-MX" dirty="0" err="1"/>
              <a:t>World</a:t>
            </a:r>
            <a:r>
              <a:rPr lang="es-MX" dirty="0"/>
              <a:t> </a:t>
            </a:r>
            <a:r>
              <a:rPr lang="es-MX" dirty="0" err="1"/>
              <a:t>Resources</a:t>
            </a:r>
            <a:r>
              <a:rPr lang="es-MX" dirty="0"/>
              <a:t> </a:t>
            </a:r>
            <a:r>
              <a:rPr lang="es-MX" dirty="0" err="1"/>
              <a:t>Institute</a:t>
            </a:r>
            <a:r>
              <a:rPr lang="es-MX" dirty="0"/>
              <a:t> (</a:t>
            </a:r>
            <a:r>
              <a:rPr lang="es-MX" dirty="0" err="1"/>
              <a:t>WRI</a:t>
            </a:r>
            <a:r>
              <a:rPr lang="es-MX" dirty="0"/>
              <a:t>), en 1998 aproximadamente 39% de los arrecifes mexicanos se encontraban en alguna condición de </a:t>
            </a:r>
            <a:r>
              <a:rPr lang="es-MX" dirty="0" smtClean="0"/>
              <a:t>riesgo</a:t>
            </a:r>
            <a:r>
              <a:rPr lang="es-MX" dirty="0"/>
              <a:t>:</a:t>
            </a:r>
            <a:endParaRPr lang="es-MX" dirty="0" smtClean="0"/>
          </a:p>
          <a:p>
            <a:pPr algn="just"/>
            <a:r>
              <a:rPr lang="es-MX" dirty="0" smtClean="0"/>
              <a:t>Veracruz</a:t>
            </a:r>
            <a:r>
              <a:rPr lang="es-MX" dirty="0"/>
              <a:t>, </a:t>
            </a:r>
            <a:r>
              <a:rPr lang="es-MX" dirty="0" smtClean="0"/>
              <a:t>Quintana Roo, Baja </a:t>
            </a:r>
            <a:r>
              <a:rPr lang="es-MX" dirty="0"/>
              <a:t>California Sur y </a:t>
            </a:r>
            <a:r>
              <a:rPr lang="es-MX" dirty="0" smtClean="0"/>
              <a:t>Campeche.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13 áreas protegidas hasta el 2005.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0889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pp1.semarnat.gob.mx/dgeia/informe_resumen/04_biodiversidad/imagenes/bio_6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" y="897035"/>
            <a:ext cx="8334747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504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09200"/>
          </a:xfrm>
        </p:spPr>
        <p:txBody>
          <a:bodyPr/>
          <a:lstStyle/>
          <a:p>
            <a:r>
              <a:rPr lang="es-ES" dirty="0" smtClean="0"/>
              <a:t>La riqueza de corales: </a:t>
            </a:r>
            <a:r>
              <a:rPr lang="es-MX" dirty="0"/>
              <a:t>63 y 81 </a:t>
            </a:r>
            <a:r>
              <a:rPr lang="es-MX" dirty="0" smtClean="0"/>
              <a:t>especies.</a:t>
            </a:r>
          </a:p>
          <a:p>
            <a:r>
              <a:rPr lang="es-MX" dirty="0"/>
              <a:t>El área que ocupan en el país asciende a cerca de mil 780 kilómetros cuadrados.</a:t>
            </a:r>
            <a:br>
              <a:rPr lang="es-MX" dirty="0"/>
            </a:b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Servicios ambientales:</a:t>
            </a:r>
          </a:p>
          <a:p>
            <a:r>
              <a:rPr lang="es-MX" dirty="0" smtClean="0"/>
              <a:t>Reproducción </a:t>
            </a:r>
            <a:r>
              <a:rPr lang="es-MX" dirty="0"/>
              <a:t>y cría de especies de consumo </a:t>
            </a:r>
            <a:r>
              <a:rPr lang="es-MX" dirty="0" smtClean="0"/>
              <a:t>humano.</a:t>
            </a:r>
          </a:p>
          <a:p>
            <a:r>
              <a:rPr lang="es-MX" dirty="0" smtClean="0"/>
              <a:t>Protegen </a:t>
            </a:r>
            <a:r>
              <a:rPr lang="es-MX" dirty="0"/>
              <a:t>las líneas de costa de tormentas y </a:t>
            </a:r>
            <a:r>
              <a:rPr lang="es-MX" dirty="0" smtClean="0"/>
              <a:t>huracanes</a:t>
            </a:r>
            <a:r>
              <a:rPr lang="es-MX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7493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Los cetáceos mexicanos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37 de las especies que habitan o visitan las aguas nacionales están en la NOM-059- </a:t>
            </a:r>
            <a:r>
              <a:rPr lang="es-MX" dirty="0" smtClean="0"/>
              <a:t>SEMARNAT-2001.</a:t>
            </a:r>
          </a:p>
          <a:p>
            <a:r>
              <a:rPr lang="es-MX" dirty="0" smtClean="0"/>
              <a:t>2 en peligro de extinción. </a:t>
            </a:r>
            <a:r>
              <a:rPr lang="es-MX" dirty="0"/>
              <a:t>(la ballena franca y la vaquita marina</a:t>
            </a:r>
            <a:r>
              <a:rPr lang="es-MX" dirty="0" smtClean="0"/>
              <a:t>)</a:t>
            </a:r>
          </a:p>
          <a:p>
            <a:r>
              <a:rPr lang="es-MX" dirty="0" smtClean="0"/>
              <a:t>las </a:t>
            </a:r>
            <a:r>
              <a:rPr lang="es-MX" dirty="0"/>
              <a:t>35 restantes en la categoría de protección especial. </a:t>
            </a:r>
            <a:endParaRPr lang="es-MX" dirty="0" smtClean="0"/>
          </a:p>
          <a:p>
            <a:r>
              <a:rPr lang="es-MX" dirty="0"/>
              <a:t>el ecoturismo mal </a:t>
            </a:r>
            <a:r>
              <a:rPr lang="es-MX" dirty="0" smtClean="0"/>
              <a:t>regulado.</a:t>
            </a:r>
          </a:p>
        </p:txBody>
      </p:sp>
    </p:spTree>
    <p:extLst>
      <p:ext uri="{BB962C8B-B14F-4D97-AF65-F5344CB8AC3E}">
        <p14:creationId xmlns="" xmlns:p14="http://schemas.microsoft.com/office/powerpoint/2010/main" val="417081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264696"/>
          </a:xfrm>
        </p:spPr>
        <p:txBody>
          <a:bodyPr/>
          <a:lstStyle/>
          <a:p>
            <a:r>
              <a:rPr lang="es-MX" dirty="0"/>
              <a:t>México declaró en 2002 el mar territorial como área de refugio de </a:t>
            </a:r>
            <a:r>
              <a:rPr lang="es-MX" dirty="0" smtClean="0"/>
              <a:t>ballenas.</a:t>
            </a:r>
          </a:p>
          <a:p>
            <a:r>
              <a:rPr lang="es-MX" dirty="0" smtClean="0"/>
              <a:t>Áreas de refugio para el cuidado de estas.</a:t>
            </a:r>
          </a:p>
          <a:p>
            <a:endParaRPr lang="es-MX" dirty="0"/>
          </a:p>
        </p:txBody>
      </p:sp>
      <p:pic>
        <p:nvPicPr>
          <p:cNvPr id="4" name="Picture 3" descr="http://app1.semarnat.gob.mx/dgeia/informe_resumen/04_biodiversidad/imagenes/bio_7a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2836"/>
            <a:ext cx="756083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app1.semarnat.gob.mx/dgeia/informe_resumen/04_biodiversidad/imagenes/bio_7b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9" y="5049180"/>
            <a:ext cx="4779609" cy="1332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0501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México es un país </a:t>
            </a:r>
            <a:r>
              <a:rPr lang="es-MX" dirty="0" err="1" smtClean="0"/>
              <a:t>megadiverso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Biodiversidad (genes, especies y ecosistemas)</a:t>
            </a:r>
          </a:p>
          <a:p>
            <a:r>
              <a:rPr lang="es-MX" dirty="0" smtClean="0"/>
              <a:t>10% de especies que existen en el plantea, su encuentran en su territorio.</a:t>
            </a:r>
          </a:p>
          <a:p>
            <a:r>
              <a:rPr lang="es-MX" dirty="0" smtClean="0"/>
              <a:t>Estimando 200 mil especies.</a:t>
            </a:r>
          </a:p>
          <a:p>
            <a:endParaRPr lang="es-MX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Viajeros </a:t>
            </a:r>
            <a:r>
              <a:rPr lang="es-MX" b="1" dirty="0"/>
              <a:t>milenarios: tortugas marinas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La degradación de los hábitats de anidación y alimentación de las tortugas marinas, la pesca incidental, el saqueo ilegal de sus nidos y el sacrificio de las hembras </a:t>
            </a:r>
            <a:r>
              <a:rPr lang="es-MX" dirty="0" smtClean="0"/>
              <a:t>anudadoras </a:t>
            </a:r>
            <a:r>
              <a:rPr lang="es-MX" dirty="0"/>
              <a:t>han puesto a distintas especies de tortugas marinas en riesgo de extinción. </a:t>
            </a:r>
            <a:endParaRPr lang="es-MX" dirty="0" smtClean="0"/>
          </a:p>
          <a:p>
            <a:r>
              <a:rPr lang="es-MX" dirty="0"/>
              <a:t>en los campamentos tortugueros, en los que se recogen y siembran sus huevos y se liberan a las crías producidas. Actualmente existen 28 campamentos denominados Centros de Protección y Conservación de las Tortugas Marinas</a:t>
            </a:r>
          </a:p>
        </p:txBody>
      </p:sp>
    </p:spTree>
    <p:extLst>
      <p:ext uri="{BB962C8B-B14F-4D97-AF65-F5344CB8AC3E}">
        <p14:creationId xmlns="" xmlns:p14="http://schemas.microsoft.com/office/powerpoint/2010/main" val="1759135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app1.semarnat.gob.mx/dgeia/informe_resumen/04_biodiversidad/imagenes/bio_8a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628506" cy="342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app1.semarnat.gob.mx/dgeia/informe_resumen/04_biodiversidad/imagenes/bio_8b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5904656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app1.semarnat.gob.mx/dgeia/informe_resumen/04_biodiversidad/imagenes/bio_8c.gif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623185" cy="253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8555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Programas de Servicios Ambientales</a:t>
            </a:r>
            <a:endParaRPr lang="es-MX" dirty="0"/>
          </a:p>
        </p:txBody>
      </p:sp>
      <p:pic>
        <p:nvPicPr>
          <p:cNvPr id="4" name="3 Imagen" descr="http://app1.semarnat.gob.mx/dgeia/informe_resumen/04_biodiversidad/imagenes/bio_9a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10" y="4005064"/>
            <a:ext cx="245461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5338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Implemento 2 programas: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E</a:t>
            </a:r>
            <a:r>
              <a:rPr lang="es-MX" dirty="0" smtClean="0"/>
              <a:t>ncaminados </a:t>
            </a:r>
            <a:r>
              <a:rPr lang="es-MX" dirty="0"/>
              <a:t>a preservar los servicios ambientales que brinda la cubierta vegetal </a:t>
            </a:r>
            <a:r>
              <a:rPr lang="es-MX" dirty="0" smtClean="0"/>
              <a:t>(su </a:t>
            </a:r>
            <a:r>
              <a:rPr lang="es-MX" dirty="0"/>
              <a:t>biodiversidad</a:t>
            </a:r>
            <a:r>
              <a:rPr lang="es-MX" dirty="0" smtClean="0"/>
              <a:t>):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México </a:t>
            </a:r>
            <a:endParaRPr lang="es-MX" dirty="0"/>
          </a:p>
        </p:txBody>
      </p:sp>
      <p:pic>
        <p:nvPicPr>
          <p:cNvPr id="4" name="3 Imagen" descr="http://app1.semarnat.gob.mx/dgeia/informe_resumen/04_biodiversidad/imagenes/bio_9b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952328" cy="2265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6167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</a:t>
            </a:r>
            <a:r>
              <a:rPr lang="es-MX" dirty="0" smtClean="0"/>
              <a:t>l Programa de Pago por Servicios Ambientales Hidrológicos (2003).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Objetivo: </a:t>
            </a:r>
          </a:p>
          <a:p>
            <a:r>
              <a:rPr lang="es-MX" dirty="0" smtClean="0"/>
              <a:t>asegurar la conservación de bosques y selvas, mantenimiento y conservación de los recursos hídricos nacionales.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Logrando:</a:t>
            </a:r>
          </a:p>
          <a:p>
            <a:pPr marL="0" indent="0">
              <a:buNone/>
            </a:pPr>
            <a:r>
              <a:rPr lang="es-MX" dirty="0" smtClean="0"/>
              <a:t>La conservación de 92% selvas y bosques templados, con un  8% en bosques </a:t>
            </a:r>
            <a:r>
              <a:rPr lang="es-MX" dirty="0" err="1" smtClean="0"/>
              <a:t>mesófilos</a:t>
            </a:r>
            <a:r>
              <a:rPr lang="es-MX" dirty="0" smtClean="0"/>
              <a:t> de montaña. 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PSAH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903263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</a:t>
            </a:r>
            <a:r>
              <a:rPr lang="es-MX" dirty="0" smtClean="0"/>
              <a:t>l Programa para Desarrollar el Mercado de Servicios Ambientales por Captura de Carbono y los derivados de la Biodiversidad y para fomentar el establecimiento y Mejoramiento de Sistemas Agroforestales.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Objetivo:</a:t>
            </a:r>
          </a:p>
          <a:p>
            <a:r>
              <a:rPr lang="es-MX" dirty="0" smtClean="0"/>
              <a:t>intenta promover el acceso a los mercados de los servicios ambientales relacionados con la captura de carbono y con la biodiversidad de los ecosistemas forestales.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PSA-CABSA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362598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Impulsando:</a:t>
            </a:r>
          </a:p>
          <a:p>
            <a:pPr marL="0" indent="0">
              <a:buNone/>
            </a:pPr>
            <a:r>
              <a:rPr lang="es-MX" dirty="0" smtClean="0"/>
              <a:t>El establecimiento de sistemas agroforestales mediante la reconversión del uso agrícola del suelo.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Apoyado alrededor de 628 mil hectáreas.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83168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Comisión Nacional para el Conocimiento y Uso de la Biodiversidad (</a:t>
            </a:r>
            <a:r>
              <a:rPr lang="es-MX" dirty="0" err="1"/>
              <a:t>Conabio</a:t>
            </a:r>
            <a:r>
              <a:rPr lang="es-MX" dirty="0"/>
              <a:t>) llevó a cabo un programa para identificar y diagnosticar regiones prioritarias </a:t>
            </a:r>
            <a:r>
              <a:rPr lang="es-MX" dirty="0" smtClean="0"/>
              <a:t>en la </a:t>
            </a:r>
            <a:r>
              <a:rPr lang="es-MX" dirty="0"/>
              <a:t>conservación </a:t>
            </a:r>
            <a:r>
              <a:rPr lang="es-MX" dirty="0" smtClean="0"/>
              <a:t>e  integridad </a:t>
            </a:r>
            <a:r>
              <a:rPr lang="es-MX" dirty="0"/>
              <a:t>ecológica. 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Regiones Prioritarias</a:t>
            </a:r>
            <a:endParaRPr lang="es-MX" dirty="0"/>
          </a:p>
        </p:txBody>
      </p:sp>
      <p:pic>
        <p:nvPicPr>
          <p:cNvPr id="1026" name="Picture 2" descr="http://app1.semarnat.gob.mx/dgeia/informe_resumen/04_biodiversidad/imagenes/bio_10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190875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201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es-MX" dirty="0" smtClean="0"/>
              <a:t>151 </a:t>
            </a:r>
            <a:r>
              <a:rPr lang="es-MX" dirty="0"/>
              <a:t>regiones prioritarias </a:t>
            </a:r>
            <a:r>
              <a:rPr lang="es-MX" dirty="0" smtClean="0"/>
              <a:t>terrestres</a:t>
            </a:r>
          </a:p>
          <a:p>
            <a:r>
              <a:rPr lang="es-MX" dirty="0" smtClean="0"/>
              <a:t> </a:t>
            </a:r>
            <a:r>
              <a:rPr lang="es-MX" dirty="0"/>
              <a:t>70 marinas </a:t>
            </a:r>
            <a:endParaRPr lang="es-MX" dirty="0" smtClean="0"/>
          </a:p>
          <a:p>
            <a:r>
              <a:rPr lang="es-MX" dirty="0" smtClean="0"/>
              <a:t> </a:t>
            </a:r>
            <a:r>
              <a:rPr lang="es-MX" dirty="0"/>
              <a:t>110 en aguas </a:t>
            </a:r>
            <a:r>
              <a:rPr lang="es-MX" dirty="0" smtClean="0"/>
              <a:t>continentales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r>
              <a:rPr lang="es-MX" dirty="0" smtClean="0"/>
              <a:t>Las </a:t>
            </a:r>
            <a:r>
              <a:rPr lang="es-MX" dirty="0"/>
              <a:t>regiones terrestres prioritarias (RTP) </a:t>
            </a:r>
            <a:r>
              <a:rPr lang="es-MX" dirty="0" smtClean="0"/>
              <a:t>superficie </a:t>
            </a:r>
            <a:r>
              <a:rPr lang="es-MX" dirty="0"/>
              <a:t>aproximada de 505 mil kilómetros cuadrados,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Los </a:t>
            </a:r>
            <a:r>
              <a:rPr lang="es-MX" dirty="0"/>
              <a:t>bosques de coníferas y encinos, los matorrales y las selvas húmedas. </a:t>
            </a:r>
            <a:r>
              <a:rPr lang="es-MX" dirty="0" smtClean="0"/>
              <a:t>(</a:t>
            </a:r>
            <a:r>
              <a:rPr lang="es-MX" dirty="0"/>
              <a:t>cerca de 11.6 millones de hectáreas, 22.5% de la superficie).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Identificaron</a:t>
            </a:r>
            <a:endParaRPr lang="es-MX" dirty="0"/>
          </a:p>
        </p:txBody>
      </p:sp>
      <p:pic>
        <p:nvPicPr>
          <p:cNvPr id="2050" name="Picture 2" descr="http://app1.semarnat.gob.mx/dgeia/informe_resumen/04_biodiversidad/imagenes/bio_10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376264" cy="1752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484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En relación con las regiones prioritarias marinas (RPM), 43 se localizan en el Pacífico y 27 en el Golfo de México y el Mar Caribe, </a:t>
            </a:r>
            <a:r>
              <a:rPr lang="es-MX" dirty="0" smtClean="0"/>
              <a:t>abarcan </a:t>
            </a:r>
            <a:r>
              <a:rPr lang="es-MX" dirty="0"/>
              <a:t>apenas 40% de la </a:t>
            </a:r>
            <a:r>
              <a:rPr lang="es-MX" dirty="0" smtClean="0"/>
              <a:t>superficie.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En </a:t>
            </a:r>
            <a:r>
              <a:rPr lang="es-MX" dirty="0"/>
              <a:t>poco más de 60% de las RPM se ha podido identificar con claridad la existencia de amenazas sobre la biodiversidad.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R</a:t>
            </a:r>
            <a:r>
              <a:rPr lang="es-MX" dirty="0" smtClean="0"/>
              <a:t>egiones </a:t>
            </a:r>
            <a:r>
              <a:rPr lang="es-MX" dirty="0"/>
              <a:t>prioritarias en aguas continentales (RHP), 75% tienen una alta riqueza biológica y 70% sufren serias amenazas a la biodiversidad.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Su </a:t>
            </a:r>
            <a:r>
              <a:rPr lang="es-MX" dirty="0"/>
              <a:t>principal problemática es la sobreexplotación del agua, la desertificación, el deterioro de los sistemas acuáticos, su contaminación, eutrofización y la introducción de especies exóticas.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65820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9" t="10178" r="4321" b="10272"/>
          <a:stretch>
            <a:fillRect/>
          </a:stretch>
        </p:blipFill>
        <p:spPr bwMode="auto">
          <a:xfrm>
            <a:off x="0" y="620688"/>
            <a:ext cx="917122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>
            <a:noAutofit/>
          </a:bodyPr>
          <a:lstStyle/>
          <a:p>
            <a:r>
              <a:rPr lang="es-MX" sz="13800" b="1" dirty="0" smtClean="0">
                <a:solidFill>
                  <a:schemeClr val="accent2"/>
                </a:solidFill>
              </a:rPr>
              <a:t>Gracias </a:t>
            </a:r>
            <a:endParaRPr lang="es-MX" sz="13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biodiversidad mexicana en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Desarrollo de sociedades- presión sobre ecosistemas naturales.</a:t>
            </a:r>
          </a:p>
          <a:p>
            <a:r>
              <a:rPr lang="es-MX" dirty="0" smtClean="0"/>
              <a:t>Uso del suelo (actividades agropecuarias)</a:t>
            </a:r>
          </a:p>
          <a:p>
            <a:r>
              <a:rPr lang="es-MX" dirty="0" smtClean="0"/>
              <a:t>El crecimiento democrático y de infraestructura ( carreteras, redes domesticas y represas)</a:t>
            </a:r>
          </a:p>
          <a:p>
            <a:r>
              <a:rPr lang="es-MX" dirty="0" smtClean="0"/>
              <a:t>Cambio climático </a:t>
            </a:r>
          </a:p>
          <a:p>
            <a:r>
              <a:rPr lang="es-MX" dirty="0" smtClean="0"/>
              <a:t>Sobreexplotación de recursos </a:t>
            </a:r>
          </a:p>
          <a:p>
            <a:r>
              <a:rPr lang="es-MX" dirty="0"/>
              <a:t>NOM-059-SEMARNAT-2001 </a:t>
            </a:r>
            <a:r>
              <a:rPr lang="es-MX" dirty="0" smtClean="0"/>
              <a:t>- 2 mil 585 especies mexicanas en alguna condición de riesgo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76" t="10068" r="6368" b="9384"/>
          <a:stretch>
            <a:fillRect/>
          </a:stretch>
        </p:blipFill>
        <p:spPr bwMode="auto">
          <a:xfrm>
            <a:off x="116505" y="83623"/>
            <a:ext cx="9027495" cy="636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82" t="13360" r="5253" b="13454"/>
          <a:stretch>
            <a:fillRect/>
          </a:stretch>
        </p:blipFill>
        <p:spPr bwMode="auto">
          <a:xfrm>
            <a:off x="0" y="548680"/>
            <a:ext cx="91805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852936"/>
            <a:ext cx="7812856" cy="3450696"/>
          </a:xfrm>
        </p:spPr>
        <p:txBody>
          <a:bodyPr/>
          <a:lstStyle/>
          <a:p>
            <a:pPr algn="just"/>
            <a:r>
              <a:rPr lang="es-MX" dirty="0" smtClean="0"/>
              <a:t>Una de las respuestas a la desaparición y deterioro de los ecosistemas ha sido la creación de áreas naturales protegidas (</a:t>
            </a:r>
            <a:r>
              <a:rPr lang="es-MX" dirty="0" err="1" smtClean="0"/>
              <a:t>ANP</a:t>
            </a:r>
            <a:r>
              <a:rPr lang="es-MX" dirty="0" smtClean="0"/>
              <a:t>), que son porciones terrestres o acuáticas que tienen como función la protección de la flora y </a:t>
            </a:r>
            <a:r>
              <a:rPr lang="es-MX" dirty="0" err="1" smtClean="0"/>
              <a:t>faun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 Áreas Naturales Protegidas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El Programa de Conservación de la Vida Silvestre y Diversificación Productiva en el Sector Rural 1997-2000 propuso una serie de proyectos para un grupo de especies de plantas y animales consideradas como prioritarias.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4 Programa de Recuperación de Especies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17632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5 LOS </a:t>
            </a:r>
            <a:r>
              <a:rPr lang="es-ES" b="1" dirty="0"/>
              <a:t>MANGLARES MEXICANOS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/>
              <a:t>Los manglares son bosques pantanosos que viven donde se mezcla el agua dulce del río con la salada del mar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marL="0" indent="0" algn="just">
              <a:buNone/>
            </a:pPr>
            <a:r>
              <a:rPr lang="es-MX" dirty="0"/>
              <a:t>R</a:t>
            </a:r>
            <a:r>
              <a:rPr lang="es-MX" dirty="0" smtClean="0"/>
              <a:t>ealizan </a:t>
            </a:r>
            <a:r>
              <a:rPr lang="es-MX" dirty="0"/>
              <a:t>diversos servicios </a:t>
            </a:r>
            <a:r>
              <a:rPr lang="es-MX" dirty="0" smtClean="0"/>
              <a:t>ambientales:</a:t>
            </a:r>
          </a:p>
          <a:p>
            <a:pPr algn="just"/>
            <a:r>
              <a:rPr lang="es-MX" dirty="0"/>
              <a:t>P</a:t>
            </a:r>
            <a:r>
              <a:rPr lang="es-MX" dirty="0" smtClean="0"/>
              <a:t>rotección </a:t>
            </a:r>
            <a:r>
              <a:rPr lang="es-MX" dirty="0"/>
              <a:t>de las costas ante los eventos meteorológicos </a:t>
            </a:r>
            <a:r>
              <a:rPr lang="es-MX" dirty="0" smtClean="0"/>
              <a:t>extremos.</a:t>
            </a:r>
          </a:p>
          <a:p>
            <a:pPr algn="just"/>
            <a:r>
              <a:rPr lang="es-MX" dirty="0" smtClean="0"/>
              <a:t>Sitios </a:t>
            </a:r>
            <a:r>
              <a:rPr lang="es-MX" dirty="0"/>
              <a:t>de refugio y alimentación de especies marinas de consumo </a:t>
            </a:r>
            <a:r>
              <a:rPr lang="es-MX" dirty="0" smtClean="0"/>
              <a:t>humano.</a:t>
            </a:r>
          </a:p>
          <a:p>
            <a:pPr algn="just"/>
            <a:r>
              <a:rPr lang="es-MX" dirty="0" smtClean="0"/>
              <a:t>Mantenimiento </a:t>
            </a:r>
            <a:r>
              <a:rPr lang="es-MX" dirty="0"/>
              <a:t>de la calidad del agua.</a:t>
            </a:r>
            <a:endParaRPr lang="es-MX" dirty="0" smtClean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82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</TotalTime>
  <Words>1033</Words>
  <Application>Microsoft Office PowerPoint</Application>
  <PresentationFormat>Presentación en pantalla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Forma de onda</vt:lpstr>
      <vt:lpstr>Diapositiva 1</vt:lpstr>
      <vt:lpstr>México es un país megadiverso </vt:lpstr>
      <vt:lpstr>Diapositiva 3</vt:lpstr>
      <vt:lpstr>La biodiversidad mexicana en riesgo</vt:lpstr>
      <vt:lpstr>Diapositiva 5</vt:lpstr>
      <vt:lpstr>Diapositiva 6</vt:lpstr>
      <vt:lpstr>3 Áreas Naturales Protegidas</vt:lpstr>
      <vt:lpstr>4 Programa de Recuperación de Especies</vt:lpstr>
      <vt:lpstr>5 LOS MANGLARES MEXICANOS </vt:lpstr>
      <vt:lpstr>Diapositiva 10</vt:lpstr>
      <vt:lpstr>Diapositiva 11</vt:lpstr>
      <vt:lpstr>Diapositiva 12</vt:lpstr>
      <vt:lpstr>6 ARRECIFES DE CORAL </vt:lpstr>
      <vt:lpstr>Diapositiva 14</vt:lpstr>
      <vt:lpstr>Diapositiva 15</vt:lpstr>
      <vt:lpstr>Diapositiva 16</vt:lpstr>
      <vt:lpstr>Diapositiva 17</vt:lpstr>
      <vt:lpstr>Los cetáceos mexicanos</vt:lpstr>
      <vt:lpstr>Diapositiva 19</vt:lpstr>
      <vt:lpstr> Viajeros milenarios: tortugas marinas </vt:lpstr>
      <vt:lpstr>Diapositiva 21</vt:lpstr>
      <vt:lpstr>Programas de Servicios Ambientales</vt:lpstr>
      <vt:lpstr>México </vt:lpstr>
      <vt:lpstr>PSAH</vt:lpstr>
      <vt:lpstr>PSA-CABSA</vt:lpstr>
      <vt:lpstr>Diapositiva 26</vt:lpstr>
      <vt:lpstr>Regiones Prioritarias</vt:lpstr>
      <vt:lpstr>Identificaron</vt:lpstr>
      <vt:lpstr>Diapositiva 29</vt:lpstr>
      <vt:lpstr>Diapositiva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compaq</dc:creator>
  <cp:lastModifiedBy>Gabriela</cp:lastModifiedBy>
  <cp:revision>10</cp:revision>
  <dcterms:created xsi:type="dcterms:W3CDTF">2014-04-07T05:22:12Z</dcterms:created>
  <dcterms:modified xsi:type="dcterms:W3CDTF">2014-04-07T22:51:03Z</dcterms:modified>
</cp:coreProperties>
</file>