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3" r:id="rId8"/>
    <p:sldId id="266" r:id="rId9"/>
    <p:sldId id="264" r:id="rId10"/>
    <p:sldId id="262" r:id="rId11"/>
    <p:sldId id="265" r:id="rId12"/>
    <p:sldId id="283" r:id="rId13"/>
    <p:sldId id="275" r:id="rId14"/>
    <p:sldId id="277" r:id="rId15"/>
    <p:sldId id="276" r:id="rId16"/>
    <p:sldId id="278" r:id="rId17"/>
    <p:sldId id="280" r:id="rId18"/>
    <p:sldId id="281" r:id="rId19"/>
    <p:sldId id="282" r:id="rId20"/>
    <p:sldId id="279" r:id="rId21"/>
    <p:sldId id="268" r:id="rId22"/>
    <p:sldId id="272" r:id="rId23"/>
    <p:sldId id="27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84" r:id="rId34"/>
    <p:sldId id="270" r:id="rId35"/>
    <p:sldId id="271" r:id="rId36"/>
    <p:sldId id="260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DF1289-20ED-4F60-96CA-31F0A9A7FB7B}" type="datetimeFigureOut">
              <a:rPr lang="es-ES" smtClean="0"/>
              <a:pPr/>
              <a:t>27/08/2013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8A1107-63CE-43B7-B727-09AD68F25F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4/4c/Coat_of_arms_of_Puebla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mx/url?sa=i&amp;rct=j&amp;q=&amp;esrc=s&amp;frm=1&amp;source=images&amp;cd=&amp;cad=rja&amp;docid=qQWS9w5LmNisYM&amp;tbnid=thIinDRRLP6NIM:&amp;ved=0CAUQjRw&amp;url=http://www.metroflog.com/purocorazon/20071206&amp;ei=1V8UUqH8DuSMygHa1YCoCg&amp;psig=AFQjCNFRLLspwyTDEhw6MSyo8R8QYwhlzw&amp;ust=13771530786306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4/4c/Coat_of_arms_of_Puebla.sv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c7yuBsdPKa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mh3EmiuUD1Q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mh3EmiuUD1Q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XzJP2UhLjG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mx/url?sa=i&amp;rct=j&amp;q=&amp;esrc=s&amp;frm=1&amp;source=images&amp;cd=&amp;cad=rja&amp;docid=uWluEgyfLxz1-M&amp;tbnid=GpfyCkRne-rWEM:&amp;ved=0CAUQjRw&amp;url=http://www.corazondepuebla.com.mx/&amp;ei=PmkUUs31FcqQyAGrvoC4Aw&amp;bvm=bv.50952593,d.b2I&amp;psig=AFQjCNECgGtmAH9Xn_RHjQEvAfijMypu7Q&amp;ust=137715571978929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TJuxnHnJVgw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TOLqGAWUaz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k4cTOSUzjW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c/Coat_of_arms_of_Puebla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mx/url?sa=i&amp;rct=j&amp;q=&amp;esrc=s&amp;frm=1&amp;source=images&amp;cd=&amp;cad=rja&amp;docid=Tcxa0fJsJ6PD0M&amp;tbnid=mcMX9JfJtgeu-M:&amp;ved=0CAUQjRw&amp;url=http://www.veengle.com/s/Que%20chula%20es%20Puebla.html&amp;ei=BV8UUt2DKYakyAH05YGgDA&amp;psig=AFQjCNFRLLspwyTDEhw6MSyo8R8QYwhlzw&amp;ust=13771530786306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mx/url?sa=i&amp;rct=j&amp;q=&amp;esrc=s&amp;frm=1&amp;source=images&amp;cd=&amp;cad=rja&amp;docid=8-gWspYVdosExM&amp;tbnid=rPpjJblnExpkoM:&amp;ved=0CAUQjRw&amp;url=http://luiyosart.deviantart.com/art/Cute-China-Poblana-159172465&amp;ei=wGEUUvvwF4jMyQH53oGoDQ&amp;psig=AFQjCNFv_atLM64kofCUVA_A6cbLuBsN7g&amp;ust=137715375126942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mx/url?sa=i&amp;rct=j&amp;q=&amp;esrc=s&amp;frm=1&amp;source=images&amp;cd=&amp;cad=rja&amp;docid=8-gWspYVdosExM&amp;tbnid=rPpjJblnExpkoM:&amp;ved=0CAUQjRw&amp;url=http://luiyosart.deviantart.com/art/Cute-China-Poblana-159172465&amp;ei=wGEUUvvwF4jMyQH53oGoDQ&amp;psig=AFQjCNFv_atLM64kofCUVA_A6cbLuBsN7g&amp;ust=13771537512694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mx/url?sa=i&amp;rct=j&amp;q=&amp;esrc=s&amp;frm=1&amp;source=images&amp;cd=&amp;cad=rja&amp;docid=bBPbVRzAGl2w2M&amp;tbnid=UXjocjZkSmjEBM:&amp;ved=0CAUQjRw&amp;url=http://aema.mforos.com/569651/7540562-amazonas-charras/?pag=2&amp;ei=x1oUUpP3E-3iyAHOxYDQBw&amp;psig=AFQjCNH-7LWkXQZ0onshLr47MKRe2Ev5mQ&amp;ust=137715204448044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mx/url?sa=i&amp;rct=j&amp;q=&amp;esrc=s&amp;frm=1&amp;source=images&amp;cd=&amp;cad=rja&amp;docid=8-gWspYVdosExM&amp;tbnid=rPpjJblnExpkoM:&amp;ved=0CAUQjRw&amp;url=http://luiyosart.deviantart.com/art/Cute-China-Poblana-159172465&amp;ei=wGEUUvvwF4jMyQH53oGoDQ&amp;psig=AFQjCNFv_atLM64kofCUVA_A6cbLuBsN7g&amp;ust=137715375126942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mx/url?sa=i&amp;rct=j&amp;q=&amp;esrc=s&amp;frm=1&amp;source=images&amp;cd=&amp;cad=rja&amp;docid=3eYJPLwBVds8AM&amp;tbnid=WbW9zXEtL0K7FM:&amp;ved=0CAUQjRw&amp;url=http://oyohualli.com/espanol/p5e.htm&amp;ei=aGEUUpXgMYrgyQHAmoHIBA&amp;psig=AFQjCNFv_atLM64kofCUVA_A6cbLuBsN7g&amp;ust=13771537512694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33670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2">
                    <a:lumMod val="75000"/>
                  </a:schemeClr>
                </a:solidFill>
              </a:rPr>
              <a:t>COLEGIO LANCASTER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</a:rPr>
              <a:t>TALLER: </a:t>
            </a:r>
            <a:r>
              <a:rPr lang="es-ES" sz="3200" dirty="0" smtClean="0">
                <a:solidFill>
                  <a:schemeClr val="tx1"/>
                </a:solidFill>
              </a:rPr>
              <a:t>Danza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1300" dirty="0"/>
              <a:t/>
            </a:r>
            <a:br>
              <a:rPr lang="es-ES" sz="1300" dirty="0"/>
            </a:br>
            <a:r>
              <a:rPr lang="es-ES" sz="1300" dirty="0"/>
              <a:t/>
            </a:r>
            <a:br>
              <a:rPr lang="es-ES" sz="1300" dirty="0"/>
            </a:br>
            <a:r>
              <a:rPr lang="es-ES" sz="2400" dirty="0">
                <a:solidFill>
                  <a:schemeClr val="bg2">
                    <a:lumMod val="75000"/>
                  </a:schemeClr>
                </a:solidFill>
              </a:rPr>
              <a:t>Profesora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s-ES" sz="2400" dirty="0" smtClean="0">
                <a:solidFill>
                  <a:schemeClr val="tx1"/>
                </a:solidFill>
              </a:rPr>
              <a:t>Eleonora Sánchez 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err="1" smtClean="0">
                <a:solidFill>
                  <a:schemeClr val="tx1"/>
                </a:solidFill>
              </a:rPr>
              <a:t>Gastelú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>
                <a:solidFill>
                  <a:schemeClr val="bg2">
                    <a:lumMod val="75000"/>
                  </a:schemeClr>
                </a:solidFill>
              </a:rPr>
              <a:t>Integrantes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>
                <a:solidFill>
                  <a:schemeClr val="tx1"/>
                </a:solidFill>
              </a:rPr>
              <a:t>Surisadday Ruíz Tablilla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Daniela Reyes Bermúdez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Tania </a:t>
            </a:r>
            <a:r>
              <a:rPr lang="es-ES" sz="2400" dirty="0">
                <a:solidFill>
                  <a:schemeClr val="tx1"/>
                </a:solidFill>
              </a:rPr>
              <a:t>Anahí Robles </a:t>
            </a:r>
            <a:r>
              <a:rPr lang="es-ES" sz="2400" dirty="0" smtClean="0">
                <a:solidFill>
                  <a:schemeClr val="tx1"/>
                </a:solidFill>
              </a:rPr>
              <a:t>Rojas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Yareli Carmona Garay  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Gabriela Bernardo Ramírez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Danza y Baile Regional de Puebla y Campeche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Picture 2" descr="File:Coat of arms of Puebl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121679" cy="2502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304256" cy="29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012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4824536" cy="604867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s-ES" dirty="0" smtClean="0"/>
              <a:t>HOMBRE</a:t>
            </a:r>
          </a:p>
          <a:p>
            <a:endParaRPr lang="es-ES" dirty="0" smtClean="0"/>
          </a:p>
          <a:p>
            <a:pPr algn="just"/>
            <a:r>
              <a:rPr lang="es-MX" dirty="0" smtClean="0"/>
              <a:t>Pantalones acampanados.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/>
              <a:t>F</a:t>
            </a:r>
            <a:r>
              <a:rPr lang="es-MX" dirty="0" smtClean="0"/>
              <a:t>aja de la cintura.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Camisa con un ornamentado distinto.</a:t>
            </a:r>
          </a:p>
          <a:p>
            <a:pPr algn="just"/>
            <a:endParaRPr lang="es-MX" dirty="0" smtClean="0"/>
          </a:p>
          <a:p>
            <a:pPr algn="just"/>
            <a:r>
              <a:rPr lang="es-MX" b="1" dirty="0" smtClean="0"/>
              <a:t>Paliacate </a:t>
            </a:r>
            <a:r>
              <a:rPr lang="es-MX" dirty="0" smtClean="0"/>
              <a:t>en la cabeza que en conjunto con el traje no portan ningún tipo de adorno ni cascabeles como el convencional charro mexicano.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Sombrero pequeño.</a:t>
            </a:r>
          </a:p>
          <a:p>
            <a:pPr algn="just"/>
            <a:endParaRPr lang="es-MX" dirty="0" smtClean="0"/>
          </a:p>
          <a:p>
            <a:pPr marL="109728" indent="0">
              <a:buNone/>
            </a:pPr>
            <a:endParaRPr lang="es-ES" dirty="0"/>
          </a:p>
        </p:txBody>
      </p:sp>
      <p:pic>
        <p:nvPicPr>
          <p:cNvPr id="7169" name="Picture 1" descr="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6" y="908720"/>
            <a:ext cx="2592288" cy="4975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33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Parejas.</a:t>
            </a:r>
          </a:p>
          <a:p>
            <a:r>
              <a:rPr lang="es-ES" dirty="0" smtClean="0"/>
              <a:t>Zapateado.</a:t>
            </a:r>
          </a:p>
          <a:p>
            <a:r>
              <a:rPr lang="es-ES" dirty="0" smtClean="0"/>
              <a:t>Representado en cada movimiento la transmisión de la letra.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BAILE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http://o6.metroflog.com/pictures/005/38/1/72138005_BVOTOXJVQHEJIV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5266556" cy="293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36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Es </a:t>
            </a:r>
            <a:r>
              <a:rPr lang="es-MX" dirty="0"/>
              <a:t>una forma de arte en donde se utiliza el movimiento del cuerpo, usualmente con </a:t>
            </a:r>
            <a:r>
              <a:rPr lang="es-MX" dirty="0" smtClean="0"/>
              <a:t>música, como </a:t>
            </a:r>
            <a:r>
              <a:rPr lang="es-MX" dirty="0"/>
              <a:t>una forma de expresión, de interacción social, con fines de entretenimiento, artísticos o religiosos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¿QUÉ ES DANZA?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43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 </a:t>
            </a:r>
            <a:r>
              <a:rPr lang="es-MX" dirty="0"/>
              <a:t>una danza originaria de la Sierra norte del estado de </a:t>
            </a:r>
            <a:r>
              <a:rPr lang="es-MX" dirty="0" smtClean="0"/>
              <a:t>Puebla.</a:t>
            </a:r>
          </a:p>
          <a:p>
            <a:endParaRPr lang="es-MX" dirty="0" smtClean="0"/>
          </a:p>
          <a:p>
            <a:r>
              <a:rPr lang="es-MX" dirty="0" smtClean="0"/>
              <a:t>Aunque también se baila en algunas localidades de Veracruz.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109728" indent="0">
              <a:buNone/>
            </a:pPr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DANZA DE QUETZALES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4968552" cy="278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2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Era </a:t>
            </a:r>
            <a:r>
              <a:rPr lang="es-MX" dirty="0"/>
              <a:t>dedicada al </a:t>
            </a:r>
            <a:r>
              <a:rPr lang="es-MX" dirty="0" smtClean="0"/>
              <a:t>Sol. </a:t>
            </a:r>
          </a:p>
          <a:p>
            <a:endParaRPr lang="es-MX" dirty="0" smtClean="0"/>
          </a:p>
          <a:p>
            <a:r>
              <a:rPr lang="es-MX" dirty="0" smtClean="0"/>
              <a:t>Rasgo </a:t>
            </a:r>
            <a:r>
              <a:rPr lang="es-MX" dirty="0"/>
              <a:t>del que queda como reminiscencia la corona que portan los danzantes en la cabeza. </a:t>
            </a:r>
          </a:p>
          <a:p>
            <a:endParaRPr lang="es-MX" dirty="0"/>
          </a:p>
          <a:p>
            <a:r>
              <a:rPr lang="es-MX" dirty="0"/>
              <a:t>Formaba parte de todo un ritual que incluía también las danzas de voladores y </a:t>
            </a:r>
            <a:r>
              <a:rPr lang="es-MX" dirty="0" err="1"/>
              <a:t>hua-huas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Época 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prehispánica: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7402"/>
            <a:ext cx="3433564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9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Existen dos Teorías:</a:t>
            </a:r>
          </a:p>
          <a:p>
            <a:endParaRPr lang="es-MX" dirty="0" smtClean="0"/>
          </a:p>
          <a:p>
            <a:pPr algn="just"/>
            <a:r>
              <a:rPr lang="es-MX" dirty="0" smtClean="0"/>
              <a:t>La </a:t>
            </a:r>
            <a:r>
              <a:rPr lang="es-MX" dirty="0"/>
              <a:t>primera afirma que deriva de que, antiguamente, las coronas de los danzantes se elaboraban con plumas del </a:t>
            </a:r>
            <a:r>
              <a:rPr lang="es-MX" dirty="0" smtClean="0"/>
              <a:t>ave </a:t>
            </a:r>
            <a:r>
              <a:rPr lang="es-MX" dirty="0">
                <a:solidFill>
                  <a:srgbClr val="FF0000"/>
                </a:solidFill>
              </a:rPr>
              <a:t>Q</a:t>
            </a:r>
            <a:r>
              <a:rPr lang="es-MX" dirty="0" smtClean="0">
                <a:solidFill>
                  <a:srgbClr val="FF0000"/>
                </a:solidFill>
              </a:rPr>
              <a:t>uetzal</a:t>
            </a:r>
            <a:r>
              <a:rPr lang="es-MX" dirty="0" smtClean="0"/>
              <a:t>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La segunda teoría </a:t>
            </a:r>
            <a:r>
              <a:rPr lang="es-MX" dirty="0"/>
              <a:t>dice que la danza toma su nombre del hecho de bailarse en la </a:t>
            </a:r>
            <a:r>
              <a:rPr lang="es-MX" dirty="0" smtClean="0"/>
              <a:t>región de</a:t>
            </a:r>
            <a:r>
              <a:rPr lang="es-MX" dirty="0"/>
              <a:t> </a:t>
            </a:r>
            <a:r>
              <a:rPr lang="es-MX" b="1" dirty="0" err="1" smtClean="0">
                <a:solidFill>
                  <a:srgbClr val="FF0000"/>
                </a:solidFill>
              </a:rPr>
              <a:t>Cuetzalan</a:t>
            </a:r>
            <a:r>
              <a:rPr lang="es-MX" dirty="0"/>
              <a:t>, </a:t>
            </a:r>
            <a:r>
              <a:rPr lang="es-MX" dirty="0" smtClean="0"/>
              <a:t>Puebla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Origen de su Nombre 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4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indumentaria del </a:t>
            </a:r>
            <a:r>
              <a:rPr lang="es-MX" dirty="0" smtClean="0"/>
              <a:t>danzante se debe al colorido del ave Quetzal y esta consta de:</a:t>
            </a:r>
          </a:p>
          <a:p>
            <a:endParaRPr lang="es-MX" dirty="0" smtClean="0"/>
          </a:p>
          <a:p>
            <a:pPr algn="ctr"/>
            <a:r>
              <a:rPr lang="es-MX" dirty="0" smtClean="0">
                <a:solidFill>
                  <a:srgbClr val="FF0000"/>
                </a:solidFill>
              </a:rPr>
              <a:t>Pantalón</a:t>
            </a:r>
          </a:p>
          <a:p>
            <a:endParaRPr lang="es-MX" dirty="0" smtClean="0"/>
          </a:p>
          <a:p>
            <a:r>
              <a:rPr lang="es-MX" dirty="0" smtClean="0"/>
              <a:t>Raso </a:t>
            </a:r>
            <a:r>
              <a:rPr lang="es-MX" dirty="0"/>
              <a:t>rojo con listones de </a:t>
            </a:r>
            <a:r>
              <a:rPr lang="es-MX" dirty="0" smtClean="0"/>
              <a:t>colores a </a:t>
            </a:r>
            <a:r>
              <a:rPr lang="es-MX" dirty="0"/>
              <a:t>la altura de la rodilla y del tobillo, rematado con flequillo de color dorado o </a:t>
            </a:r>
            <a:r>
              <a:rPr lang="es-MX" dirty="0" smtClean="0"/>
              <a:t>amarillo</a:t>
            </a:r>
            <a:r>
              <a:rPr lang="es-MX" dirty="0"/>
              <a:t> </a:t>
            </a:r>
            <a:r>
              <a:rPr lang="es-MX" dirty="0" smtClean="0"/>
              <a:t>o solo un color en particular.</a:t>
            </a:r>
          </a:p>
          <a:p>
            <a:endParaRPr lang="es-MX" dirty="0" smtClean="0"/>
          </a:p>
          <a:p>
            <a:r>
              <a:rPr lang="es-MX" dirty="0" smtClean="0"/>
              <a:t>Éste </a:t>
            </a:r>
            <a:r>
              <a:rPr lang="es-MX" dirty="0"/>
              <a:t>pantalón se viste sobre el pantalón blanco de manta de uso común entre los habitantes indígenas de la región.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Varia de acuerdo a la región.</a:t>
            </a:r>
          </a:p>
          <a:p>
            <a:pPr marL="109728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Vestimenta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1"/>
            <a:ext cx="3312368" cy="129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4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544616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Camisa</a:t>
            </a:r>
          </a:p>
          <a:p>
            <a:r>
              <a:rPr lang="es-MX" dirty="0" smtClean="0"/>
              <a:t>Blanca </a:t>
            </a:r>
            <a:r>
              <a:rPr lang="es-MX" dirty="0"/>
              <a:t>de manta que actualmente se ha sustituido por una camisa blanca de </a:t>
            </a:r>
            <a:r>
              <a:rPr lang="es-MX" dirty="0" smtClean="0"/>
              <a:t>vestir.</a:t>
            </a:r>
          </a:p>
          <a:p>
            <a:endParaRPr lang="es-MX" dirty="0" smtClean="0"/>
          </a:p>
          <a:p>
            <a:r>
              <a:rPr lang="es-MX" dirty="0" smtClean="0"/>
              <a:t>Sobre </a:t>
            </a:r>
            <a:r>
              <a:rPr lang="es-MX" dirty="0"/>
              <a:t>ella se portan dos capas triangulares que repiten el patrón de los listones y el flequillo dorado al rematar. </a:t>
            </a:r>
          </a:p>
          <a:p>
            <a:pPr marL="109728" indent="0">
              <a:buNone/>
            </a:pPr>
            <a:endParaRPr lang="es-MX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5772150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4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Una de ellas es forzosamente de color rojo como el pantalón y la otra, llamada </a:t>
            </a:r>
            <a:r>
              <a:rPr lang="es-MX" dirty="0" smtClean="0"/>
              <a:t>contra-capa, varia </a:t>
            </a:r>
            <a:r>
              <a:rPr lang="es-MX" dirty="0"/>
              <a:t>en color de acuerdo a la </a:t>
            </a:r>
            <a:r>
              <a:rPr lang="es-MX" dirty="0" smtClean="0"/>
              <a:t>región-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C</a:t>
            </a:r>
            <a:r>
              <a:rPr lang="es-MX" dirty="0" smtClean="0"/>
              <a:t>olores </a:t>
            </a:r>
            <a:r>
              <a:rPr lang="es-MX" dirty="0"/>
              <a:t>más comunes </a:t>
            </a:r>
            <a:r>
              <a:rPr lang="es-MX" dirty="0" smtClean="0"/>
              <a:t>son; </a:t>
            </a:r>
            <a:r>
              <a:rPr lang="es-MX" dirty="0"/>
              <a:t>verde, azul y amarillo.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Algunas </a:t>
            </a:r>
            <a:r>
              <a:rPr lang="es-MX" dirty="0"/>
              <a:t>capas presentan motivos bordados </a:t>
            </a:r>
            <a:r>
              <a:rPr lang="es-MX" dirty="0" smtClean="0"/>
              <a:t>en hilo, lentejuela, chaquira, representando a </a:t>
            </a:r>
            <a:r>
              <a:rPr lang="es-MX" dirty="0"/>
              <a:t>la propia ave, el sol o alguna flor.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Capas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3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danzante chichimeca calza huaraches de tres puntos, también llamados de "pata de gallo</a:t>
            </a:r>
            <a:r>
              <a:rPr lang="es-MX" dirty="0" smtClean="0"/>
              <a:t>", constan </a:t>
            </a:r>
            <a:r>
              <a:rPr lang="es-MX" dirty="0"/>
              <a:t>de una suela de llanta y una correa larga de cuero curtido que perfora la suela en tres </a:t>
            </a:r>
            <a:r>
              <a:rPr lang="es-MX" dirty="0" smtClean="0"/>
              <a:t>orificios.</a:t>
            </a:r>
          </a:p>
          <a:p>
            <a:endParaRPr lang="es-MX" dirty="0"/>
          </a:p>
          <a:p>
            <a:r>
              <a:rPr lang="es-MX" dirty="0" smtClean="0"/>
              <a:t>También utilizan botas de piel color negro.</a:t>
            </a:r>
            <a:endParaRPr lang="es-MX" dirty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Zapatos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8000" dirty="0" smtClean="0">
                <a:solidFill>
                  <a:schemeClr val="bg2">
                    <a:lumMod val="75000"/>
                  </a:schemeClr>
                </a:solidFill>
              </a:rPr>
              <a:t>PUEBLA </a:t>
            </a:r>
            <a:endParaRPr lang="es-ES" sz="8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 descr="File:Coat of arms of Puebl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709290" cy="4374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143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música se toca con una flauta de carrizo y tamboril, tocados ambos instrumentos por un solo hombre.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Normalmente </a:t>
            </a:r>
            <a:r>
              <a:rPr lang="es-MX" dirty="0"/>
              <a:t>en el vestuario se colocan maracas que también participan como instrumentos.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Instrumentos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07" y="4565577"/>
            <a:ext cx="3312368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1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dirty="0" smtClean="0">
                <a:solidFill>
                  <a:schemeClr val="bg2">
                    <a:lumMod val="75000"/>
                  </a:schemeClr>
                </a:solidFill>
              </a:rPr>
              <a:t>CAMPECHE</a:t>
            </a:r>
            <a:endParaRPr lang="es-MX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314476" cy="430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84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Se localiza al sureste de la República Mexicana y al oeste de la península de </a:t>
            </a:r>
            <a:r>
              <a:rPr lang="es-MX" dirty="0" smtClean="0"/>
              <a:t>Yucatán.</a:t>
            </a:r>
          </a:p>
          <a:p>
            <a:pPr algn="just"/>
            <a:r>
              <a:rPr lang="es-MX" dirty="0" smtClean="0"/>
              <a:t>El estado de Campeche se formó el año de 1862, como resultado de una larga lucha política entre los políticos yucatecos de mediados del siglo </a:t>
            </a:r>
            <a:r>
              <a:rPr lang="es-MX" dirty="0" smtClean="0"/>
              <a:t>XIX.</a:t>
            </a:r>
            <a:endParaRPr lang="es-MX" dirty="0" smtClean="0"/>
          </a:p>
          <a:p>
            <a:pPr algn="just"/>
            <a:r>
              <a:rPr lang="es-MX" dirty="0" smtClean="0"/>
              <a:t>Su </a:t>
            </a:r>
            <a:r>
              <a:rPr lang="es-MX" dirty="0"/>
              <a:t>clima es cálido </a:t>
            </a:r>
            <a:r>
              <a:rPr lang="es-MX" dirty="0" smtClean="0"/>
              <a:t>subhúmedo.</a:t>
            </a:r>
          </a:p>
          <a:p>
            <a:pPr marL="109728" indent="0">
              <a:buNone/>
            </a:pPr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94519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214813" algn="l"/>
              </a:tabLst>
            </a:pPr>
            <a:r>
              <a:rPr lang="es-MX" dirty="0"/>
              <a:t>Fiesta del Cristo Negro de San </a:t>
            </a:r>
            <a:r>
              <a:rPr lang="es-MX" dirty="0" smtClean="0"/>
              <a:t>Román.</a:t>
            </a:r>
          </a:p>
          <a:p>
            <a:pPr>
              <a:tabLst>
                <a:tab pos="4214813" algn="l"/>
              </a:tabLst>
            </a:pPr>
            <a:r>
              <a:rPr lang="es-MX" dirty="0" smtClean="0"/>
              <a:t>Carnavales. </a:t>
            </a:r>
          </a:p>
          <a:p>
            <a:pPr>
              <a:tabLst>
                <a:tab pos="4214813" algn="l"/>
              </a:tabLst>
            </a:pPr>
            <a:r>
              <a:rPr lang="es-MX" dirty="0" smtClean="0"/>
              <a:t>Día de muertos.</a:t>
            </a:r>
          </a:p>
          <a:p>
            <a:pPr>
              <a:tabLst>
                <a:tab pos="4214813" algn="l"/>
              </a:tabLst>
            </a:pPr>
            <a:r>
              <a:rPr lang="es-MX" dirty="0" smtClean="0"/>
              <a:t>Música.</a:t>
            </a:r>
          </a:p>
          <a:p>
            <a:pPr>
              <a:tabLst>
                <a:tab pos="4214813" algn="l"/>
              </a:tabLst>
            </a:pPr>
            <a:r>
              <a:rPr lang="es-MX" dirty="0" smtClean="0"/>
              <a:t>Gastronomía.</a:t>
            </a:r>
          </a:p>
          <a:p>
            <a:pPr>
              <a:tabLst>
                <a:tab pos="4214813" algn="l"/>
              </a:tabLst>
            </a:pPr>
            <a:r>
              <a:rPr lang="es-MX" dirty="0" smtClean="0"/>
              <a:t>Artesanías.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2">
                    <a:lumMod val="75000"/>
                  </a:schemeClr>
                </a:solidFill>
              </a:rPr>
              <a:t>CULTURAS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174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algn="just"/>
            <a:r>
              <a:rPr lang="es-MX" dirty="0" smtClean="0"/>
              <a:t>Los bailes tradicionales son: </a:t>
            </a:r>
            <a:r>
              <a:rPr lang="es-MX" dirty="0" err="1" smtClean="0"/>
              <a:t>Chancletitas</a:t>
            </a:r>
            <a:r>
              <a:rPr lang="es-MX" dirty="0" smtClean="0"/>
              <a:t>, Lolita, </a:t>
            </a:r>
            <a:r>
              <a:rPr lang="es-MX" dirty="0" err="1" smtClean="0"/>
              <a:t>Guaranducha</a:t>
            </a:r>
            <a:r>
              <a:rPr lang="es-MX" dirty="0" smtClean="0"/>
              <a:t>, El </a:t>
            </a:r>
            <a:r>
              <a:rPr lang="es-MX" dirty="0" err="1" smtClean="0"/>
              <a:t>Pichito</a:t>
            </a:r>
            <a:r>
              <a:rPr lang="es-MX" dirty="0" smtClean="0"/>
              <a:t> Amoroso, Aires Regionales,  Fandango y muchos más, todos con un toque típico del estado.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chemeClr val="bg2">
                    <a:lumMod val="75000"/>
                  </a:schemeClr>
                </a:solidFill>
              </a:rPr>
              <a:t>BAILES  REGIONALES</a:t>
            </a:r>
            <a:endParaRPr lang="es-MX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64" name="Picture 4" descr="http://www.profesorenlinea.cl/Paisesmundo/Mexico/Campeche/Traje_tipico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17032"/>
            <a:ext cx="219075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243816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hlinkClick r:id="rId2"/>
              </a:rPr>
              <a:t>CHANCLETITAS</a:t>
            </a:r>
            <a:endParaRPr lang="es-MX" dirty="0" smtClean="0"/>
          </a:p>
          <a:p>
            <a:endParaRPr lang="es-MX" dirty="0" smtClean="0"/>
          </a:p>
          <a:p>
            <a:pPr algn="just">
              <a:buNone/>
            </a:pPr>
            <a:r>
              <a:rPr lang="es-MX" dirty="0" smtClean="0"/>
              <a:t> Jarana con compases de 6 x 8, en la que su autora </a:t>
            </a:r>
            <a:r>
              <a:rPr lang="es-MX" dirty="0" err="1" smtClean="0"/>
              <a:t>Srita</a:t>
            </a:r>
            <a:r>
              <a:rPr lang="es-MX" dirty="0" smtClean="0"/>
              <a:t>. Zoila Quijano Mac </a:t>
            </a:r>
            <a:r>
              <a:rPr lang="es-MX" dirty="0" err="1" smtClean="0"/>
              <a:t>Gregor</a:t>
            </a:r>
            <a:r>
              <a:rPr lang="es-MX" dirty="0" smtClean="0"/>
              <a:t> revela claramente la profunda raíz hispánica de este tipo de sones. En esta tierra el calzado popular femenino recibe el nombre de "Chancletas".</a:t>
            </a:r>
            <a:endParaRPr lang="es-MX" dirty="0"/>
          </a:p>
        </p:txBody>
      </p:sp>
      <p:pic>
        <p:nvPicPr>
          <p:cNvPr id="43012" name="Picture 4" descr="http://o12.metroflog.com/pictures/791/82/9/776982791_GUVEWFXVYTVSEX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4392488" cy="291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LOLITA</a:t>
            </a:r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Baile en compases de 6 x 8 pieza dedicada con mucho cariño y admiración a Doña Lolita </a:t>
            </a:r>
            <a:r>
              <a:rPr lang="es-MX" dirty="0" err="1" smtClean="0"/>
              <a:t>Lanz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4034" name="Picture 2" descr="http://4.bp.blogspot.com/_TFNP4xmNwew/SjxI_VdYXfI/AAAAAAAAABE/OCv2ib91HS4/s400/Captur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680520" cy="319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170579"/>
          </a:xfrm>
        </p:spPr>
        <p:txBody>
          <a:bodyPr>
            <a:normAutofit/>
          </a:bodyPr>
          <a:lstStyle/>
          <a:p>
            <a:r>
              <a:rPr lang="es-MX" dirty="0" smtClean="0">
                <a:hlinkClick r:id="rId2"/>
              </a:rPr>
              <a:t>GUARANDUCHA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 Este baile comienza con jarana al ritmo de 6 x 8 pero a la mitad del baile se introduce el ritmo de habanera correspondiente a la comparsa, las parejas de más soltura se desprenden para bailarla mientras los otros danzantes corean y marcan el ritmo con palmadas. Al final se incorporan todos al baile terminando con la jarana.</a:t>
            </a:r>
            <a:endParaRPr lang="es-MX" dirty="0"/>
          </a:p>
        </p:txBody>
      </p:sp>
      <p:pic>
        <p:nvPicPr>
          <p:cNvPr id="45058" name="Picture 2" descr="http://www.zentzontle.com/ballett/images/campe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69160"/>
            <a:ext cx="4680520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19256" cy="432048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>
                <a:hlinkClick r:id="rId2"/>
              </a:rPr>
              <a:t>EL PICHITO </a:t>
            </a:r>
            <a:r>
              <a:rPr lang="es-MX" dirty="0" smtClean="0">
                <a:hlinkClick r:id="rId2"/>
              </a:rPr>
              <a:t>AMOROSO</a:t>
            </a:r>
            <a:endParaRPr lang="es-MX" dirty="0" smtClean="0"/>
          </a:p>
          <a:p>
            <a:endParaRPr lang="es-MX" dirty="0" smtClean="0"/>
          </a:p>
          <a:p>
            <a:pPr algn="just">
              <a:buNone/>
            </a:pPr>
            <a:r>
              <a:rPr lang="es-MX" dirty="0" smtClean="0"/>
              <a:t> Es uno de los bailes más alegres con que cuenta la juventud campechana, definitivamente sus movimientos como los pide la música provienen del zarandeo y su ritmo es francamente tropical. Se baila imitando el vuelo de esta ave que pertenece a la familia de los tordos, pero que es muy fea y la más enamorada de todo el reino de las aves, por eso sus saltos y </a:t>
            </a:r>
            <a:r>
              <a:rPr lang="es-MX" dirty="0" err="1" smtClean="0"/>
              <a:t>brincoteos</a:t>
            </a:r>
            <a:r>
              <a:rPr lang="es-MX" dirty="0" smtClean="0"/>
              <a:t> dan lugar a elaboradas figuras y remates acompasados y bellos.</a:t>
            </a:r>
            <a:endParaRPr lang="es-MX" dirty="0"/>
          </a:p>
        </p:txBody>
      </p:sp>
      <p:pic>
        <p:nvPicPr>
          <p:cNvPr id="46082" name="Picture 2" descr="http://img.youtube.com/vi/TJp06gFjYTc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25143"/>
            <a:ext cx="4392488" cy="21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es-MX" dirty="0" smtClean="0">
                <a:hlinkClick r:id="rId2"/>
              </a:rPr>
              <a:t>AIRES </a:t>
            </a:r>
            <a:r>
              <a:rPr lang="es-MX" dirty="0" smtClean="0">
                <a:hlinkClick r:id="rId2"/>
              </a:rPr>
              <a:t>REGIONALES</a:t>
            </a:r>
            <a:endParaRPr lang="es-MX" dirty="0" smtClean="0"/>
          </a:p>
          <a:p>
            <a:endParaRPr lang="es-MX" dirty="0" smtClean="0"/>
          </a:p>
          <a:p>
            <a:pPr algn="just"/>
            <a:r>
              <a:rPr lang="es-MX" dirty="0" smtClean="0"/>
              <a:t> Conocida Jarana que evoca el ambiente típico peninsular, con sentimientos enraizados de nuestra cultura, como importante manifestación artística del folklore campechano.</a:t>
            </a:r>
          </a:p>
          <a:p>
            <a:endParaRPr lang="es-MX" dirty="0"/>
          </a:p>
        </p:txBody>
      </p:sp>
      <p:pic>
        <p:nvPicPr>
          <p:cNvPr id="47106" name="Picture 2" descr="https://encrypted-tbn3.gstatic.com/images?q=tbn:ANd9GcQDxXUmQ_2sAhIyR6621BAbvILT1CAB29DcXDVlHlp0hBGq5t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096344" cy="278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15616" y="2204864"/>
            <a:ext cx="7560840" cy="396044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Se localiza en el centro Oriente del Territorio </a:t>
            </a:r>
            <a:r>
              <a:rPr lang="es-ES" dirty="0"/>
              <a:t>M</a:t>
            </a:r>
            <a:r>
              <a:rPr lang="es-ES" dirty="0" smtClean="0"/>
              <a:t>exicano.</a:t>
            </a:r>
          </a:p>
          <a:p>
            <a:endParaRPr lang="es-ES" dirty="0" smtClean="0"/>
          </a:p>
          <a:p>
            <a:r>
              <a:rPr lang="es-ES" dirty="0" smtClean="0"/>
              <a:t>Ha sido de gran importancia en la historia de México.</a:t>
            </a:r>
          </a:p>
          <a:p>
            <a:endParaRPr lang="es-ES" dirty="0" smtClean="0"/>
          </a:p>
          <a:p>
            <a:r>
              <a:rPr lang="es-ES" dirty="0" smtClean="0"/>
              <a:t>Clima templado con diversos grados de humedad.</a:t>
            </a:r>
          </a:p>
          <a:p>
            <a:endParaRPr lang="es-ES" dirty="0" smtClean="0"/>
          </a:p>
          <a:p>
            <a:r>
              <a:rPr lang="es-ES" dirty="0" smtClean="0"/>
              <a:t>Flora y fauna amplia.</a:t>
            </a:r>
          </a:p>
          <a:p>
            <a:endParaRPr lang="es-ES" dirty="0" smtClean="0"/>
          </a:p>
          <a:p>
            <a:r>
              <a:rPr lang="es-ES" dirty="0" smtClean="0"/>
              <a:t>Cultura y tradiciones.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“Unidos en el Tiempo, en el Esfuerzo, en la Justicia y en la Esperanza” 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20" name="Picture 4" descr="http://www.corazondepuebla.com.mx/images/patrimoniounes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810000" cy="193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7115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smtClean="0">
                <a:hlinkClick r:id="rId2"/>
              </a:rPr>
              <a:t>JARABE </a:t>
            </a:r>
            <a:r>
              <a:rPr lang="es-MX" dirty="0" smtClean="0">
                <a:hlinkClick r:id="rId2"/>
              </a:rPr>
              <a:t>CUBANO</a:t>
            </a:r>
            <a:endParaRPr lang="es-MX" dirty="0" smtClean="0"/>
          </a:p>
          <a:p>
            <a:endParaRPr lang="es-MX" dirty="0" smtClean="0"/>
          </a:p>
          <a:p>
            <a:pPr algn="just">
              <a:buNone/>
            </a:pPr>
            <a:r>
              <a:rPr lang="es-MX" dirty="0" smtClean="0"/>
              <a:t>Este es un baile breve pero muy enérgico, está escrito en seis octavos y su género es zapateado. Se baila enlazados por la cintura y con la mano libre hacia arriba, siempre se hace en juego de dos parejas.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9154" name="Picture 2" descr="http://ixtzul.org.mx/Imagenes/Repertorio/Campeche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3528392" cy="252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algn="just"/>
            <a:r>
              <a:rPr lang="es-MX" dirty="0" smtClean="0">
                <a:hlinkClick r:id="rId2"/>
              </a:rPr>
              <a:t>BAILE DEL ALMUD</a:t>
            </a:r>
            <a:r>
              <a:rPr lang="es-MX" dirty="0" smtClean="0"/>
              <a:t>: Conjunto de sones de origen hispánico que adquieren naturalización en Campeche, se interpreta, con peculiar maestría; su hábil taconeo y remate a ritmo de 6 x 8 lo hacen muy lucido.</a:t>
            </a:r>
          </a:p>
          <a:p>
            <a:endParaRPr lang="es-MX" dirty="0"/>
          </a:p>
        </p:txBody>
      </p:sp>
      <p:pic>
        <p:nvPicPr>
          <p:cNvPr id="48130" name="Picture 2" descr="http://i.ytimg.com/vi/6MKXhh2moU4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3203848" cy="240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algn="just"/>
            <a:r>
              <a:rPr lang="es-MX" dirty="0" smtClean="0">
                <a:hlinkClick r:id="rId2"/>
              </a:rPr>
              <a:t>CAMPECHITO </a:t>
            </a:r>
            <a:r>
              <a:rPr lang="es-MX" dirty="0" smtClean="0">
                <a:hlinkClick r:id="rId2"/>
              </a:rPr>
              <a:t>RETRECHERO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>
              <a:buNone/>
            </a:pPr>
            <a:r>
              <a:rPr lang="es-MX" dirty="0" smtClean="0"/>
              <a:t> Los bailadores se embelesan con su taconeo y contagian al espectador, de un pueblo antiguo que ha sabido proyectar una personalidad a través de mares y continentes.</a:t>
            </a:r>
            <a:endParaRPr lang="es-MX" dirty="0"/>
          </a:p>
        </p:txBody>
      </p:sp>
      <p:pic>
        <p:nvPicPr>
          <p:cNvPr id="4" name="Picture 2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30372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5472608" cy="5462067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JARANITAS</a:t>
            </a:r>
          </a:p>
          <a:p>
            <a:endParaRPr lang="es-MX" b="1" dirty="0" smtClean="0"/>
          </a:p>
          <a:p>
            <a:pPr>
              <a:buNone/>
            </a:pPr>
            <a:r>
              <a:rPr lang="es-MX" dirty="0" smtClean="0"/>
              <a:t>La jarana es un baile de pareja que consiste en un zapateado sin pasos fijos ni diferenciación entre el hombre y la mujer. En ciertas comunidades predominan determinados pasos localmente tradicionales, La jarana es un baile típico de la Península de </a:t>
            </a:r>
            <a:r>
              <a:rPr lang="es-MX" dirty="0" err="1" smtClean="0"/>
              <a:t>Yucatan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1026" name="Picture 2" descr="http://t0.gstatic.com/images?q=tbn:ANd9GcS4BjSF1iNgACCfcKRvzXqhN1MDBCgavNwI-GiiCEjEWQeVmo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/>
              <a:t>LA CAMPECHANITA HABANERA: 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</a:rPr>
              <a:t>DANZA REGIONAL</a:t>
            </a:r>
            <a:endParaRPr lang="es-MX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724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707106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6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Esta danza es una clásica habanera o cubana cadenera. </a:t>
            </a:r>
            <a:endParaRPr lang="es-MX" dirty="0" smtClean="0"/>
          </a:p>
          <a:p>
            <a:r>
              <a:rPr lang="es-MX" dirty="0" smtClean="0"/>
              <a:t>Se </a:t>
            </a:r>
            <a:r>
              <a:rPr lang="es-MX" dirty="0"/>
              <a:t>remonta al año de 1861 y se bailó en todos los salones de la época; se abre la danza con el salero que caracteriza a los campechanos y concluye con un zapateado para rematar.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78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667752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 smtClean="0">
                <a:solidFill>
                  <a:schemeClr val="bg2">
                    <a:lumMod val="75000"/>
                  </a:schemeClr>
                </a:solidFill>
              </a:rPr>
              <a:t>GRACIAS POR SU ATENCIÓN </a:t>
            </a:r>
            <a:endParaRPr lang="es-ES" sz="6600" b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304256" cy="29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ile:Coat of arms of Puebla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225929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07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es-ES" dirty="0" smtClean="0"/>
          </a:p>
          <a:p>
            <a:pPr algn="ctr"/>
            <a:r>
              <a:rPr lang="es-ES" dirty="0" smtClean="0"/>
              <a:t>“QUE CHULA ES PUEBLA”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AUTOR: RAFAEL HERNÁNDEZ MARÍN</a:t>
            </a:r>
          </a:p>
          <a:p>
            <a:pPr marL="109728" indent="0" algn="ctr">
              <a:buNone/>
            </a:pPr>
            <a:r>
              <a:rPr lang="es-ES" u="sng" dirty="0" smtClean="0"/>
              <a:t>BORICUA</a:t>
            </a:r>
            <a:endParaRPr lang="es-ES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BAILE REGIONAL 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http://i.ytimg.com/vi/N38TxnokxkQ/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960440" cy="2484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RTTJR5MyC5cNfrlfMKFifasroVslT_1QZ1DexomQJEh56sVwP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24136" cy="1838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0.gstatic.com/images?q=tbn:ANd9GcRTTJR5MyC5cNfrlfMKFifasroVslT_1QZ1DexomQJEh56sVwP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90" y="260648"/>
            <a:ext cx="1224136" cy="1838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209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760640"/>
          </a:xfrm>
        </p:spPr>
        <p:txBody>
          <a:bodyPr numCol="2">
            <a:normAutofit fontScale="70000" lnSpcReduction="20000"/>
          </a:bodyPr>
          <a:lstStyle/>
          <a:p>
            <a:pPr algn="just"/>
            <a:r>
              <a:rPr lang="es-MX" b="1" dirty="0"/>
              <a:t>QUE CHULA ES PUEBLA</a:t>
            </a:r>
            <a:br>
              <a:rPr lang="es-MX" b="1" dirty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dirty="0"/>
              <a:t>Que chula es Puebla, que linda</a:t>
            </a:r>
            <a:br>
              <a:rPr lang="es-MX" dirty="0"/>
            </a:br>
            <a:r>
              <a:rPr lang="es-MX" dirty="0"/>
              <a:t>con sus mujeres hermosas</a:t>
            </a:r>
            <a:br>
              <a:rPr lang="es-MX" dirty="0"/>
            </a:br>
            <a:r>
              <a:rPr lang="es-MX" dirty="0"/>
              <a:t>que tienen cara de rosa</a:t>
            </a:r>
            <a:br>
              <a:rPr lang="es-MX" dirty="0"/>
            </a:br>
            <a:r>
              <a:rPr lang="es-MX" dirty="0"/>
              <a:t>y tienen labios de guinda.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Trozo de cielo en la tierra</a:t>
            </a:r>
            <a:br>
              <a:rPr lang="es-MX" dirty="0"/>
            </a:br>
            <a:r>
              <a:rPr lang="es-MX" dirty="0"/>
              <a:t>esa es mi Puebla bonita,</a:t>
            </a:r>
            <a:br>
              <a:rPr lang="es-MX" dirty="0"/>
            </a:br>
            <a:r>
              <a:rPr lang="es-MX" dirty="0"/>
              <a:t>esa es mi tierra bendita,</a:t>
            </a:r>
            <a:br>
              <a:rPr lang="es-MX" dirty="0"/>
            </a:br>
            <a:r>
              <a:rPr lang="es-MX" dirty="0"/>
              <a:t>que tantas joyas encierra.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Que chula es Puebla, que linda</a:t>
            </a:r>
            <a:br>
              <a:rPr lang="es-MX" dirty="0"/>
            </a:br>
            <a:r>
              <a:rPr lang="es-MX" dirty="0"/>
              <a:t>que linda, que chula es Puebla,</a:t>
            </a:r>
            <a:br>
              <a:rPr lang="es-MX" dirty="0"/>
            </a:br>
            <a:r>
              <a:rPr lang="es-MX" dirty="0"/>
              <a:t>que chula es Puebla, que linda,</a:t>
            </a:r>
            <a:br>
              <a:rPr lang="es-MX" dirty="0"/>
            </a:br>
            <a:r>
              <a:rPr lang="es-MX" dirty="0"/>
              <a:t>que linda, que chula es Puebla.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Puebla, tácita de plata,</a:t>
            </a:r>
            <a:br>
              <a:rPr lang="es-MX" dirty="0"/>
            </a:br>
            <a:r>
              <a:rPr lang="es-MX" dirty="0"/>
              <a:t>cuando no piso tu suelo,</a:t>
            </a:r>
            <a:br>
              <a:rPr lang="es-MX" dirty="0"/>
            </a:br>
            <a:r>
              <a:rPr lang="es-MX" dirty="0"/>
              <a:t>es tan grande mi desvelo,</a:t>
            </a:r>
            <a:br>
              <a:rPr lang="es-MX" dirty="0"/>
            </a:br>
            <a:r>
              <a:rPr lang="es-MX" dirty="0"/>
              <a:t>que la nostalgia me mata.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Que bellos son tus altares,</a:t>
            </a:r>
            <a:br>
              <a:rPr lang="es-MX" dirty="0"/>
            </a:br>
            <a:r>
              <a:rPr lang="es-MX" dirty="0"/>
              <a:t>mi hermosa Puebla querida,</a:t>
            </a:r>
            <a:br>
              <a:rPr lang="es-MX" dirty="0"/>
            </a:br>
            <a:r>
              <a:rPr lang="es-MX" dirty="0"/>
              <a:t>por quien daría la vida</a:t>
            </a:r>
            <a:br>
              <a:rPr lang="es-MX" dirty="0"/>
            </a:br>
            <a:r>
              <a:rPr lang="es-MX" dirty="0"/>
              <a:t>como te doy mis cantares.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Que chula es Puebla, que linda</a:t>
            </a:r>
            <a:br>
              <a:rPr lang="es-MX" dirty="0"/>
            </a:br>
            <a:r>
              <a:rPr lang="es-MX" dirty="0"/>
              <a:t>que linda, que chula es Puebla,</a:t>
            </a:r>
            <a:br>
              <a:rPr lang="es-MX" dirty="0"/>
            </a:br>
            <a:r>
              <a:rPr lang="es-MX" dirty="0"/>
              <a:t>que chula es Puebla, que linda,</a:t>
            </a:r>
            <a:br>
              <a:rPr lang="es-MX" dirty="0"/>
            </a:br>
            <a:r>
              <a:rPr lang="es-MX" dirty="0"/>
              <a:t>que linda, que chula es Puebla.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Puebla bonita y bravía,</a:t>
            </a:r>
            <a:br>
              <a:rPr lang="es-MX" dirty="0"/>
            </a:br>
            <a:r>
              <a:rPr lang="es-MX" dirty="0"/>
              <a:t>por tu leyenda y tu historia</a:t>
            </a:r>
            <a:br>
              <a:rPr lang="es-MX" dirty="0"/>
            </a:br>
            <a:r>
              <a:rPr lang="es-MX" dirty="0"/>
              <a:t>Puebla cubierta de gloria,</a:t>
            </a:r>
            <a:br>
              <a:rPr lang="es-MX" dirty="0"/>
            </a:br>
            <a:r>
              <a:rPr lang="es-MX" dirty="0"/>
              <a:t>linda Puebla, tierra mía.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Que chula es Puebla, que linda</a:t>
            </a:r>
            <a:br>
              <a:rPr lang="es-MX" dirty="0"/>
            </a:br>
            <a:r>
              <a:rPr lang="es-MX" dirty="0"/>
              <a:t>que linda, que chula es Puebla,</a:t>
            </a:r>
            <a:br>
              <a:rPr lang="es-MX" dirty="0"/>
            </a:br>
            <a:r>
              <a:rPr lang="es-MX" dirty="0"/>
              <a:t>que chula es Puebla, que linda,</a:t>
            </a:r>
            <a:br>
              <a:rPr lang="es-MX" dirty="0"/>
            </a:br>
            <a:r>
              <a:rPr lang="es-MX" dirty="0"/>
              <a:t>que linda, que chula es Puebla. </a:t>
            </a:r>
            <a:endParaRPr lang="es-ES" dirty="0"/>
          </a:p>
        </p:txBody>
      </p:sp>
      <p:pic>
        <p:nvPicPr>
          <p:cNvPr id="5" name="Picture 4" descr="https://encrypted-tbn0.gstatic.com/images?q=tbn:ANd9GcRTTJR5MyC5cNfrlfMKFifasroVslT_1QZ1DexomQJEh56sVwP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080"/>
            <a:ext cx="1440160" cy="216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172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3610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>
                <a:solidFill>
                  <a:schemeClr val="bg2">
                    <a:lumMod val="75000"/>
                  </a:schemeClr>
                </a:solidFill>
              </a:rPr>
              <a:t>VESTUARIO</a:t>
            </a: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>Traje Típico – Prendas </a:t>
            </a:r>
            <a:r>
              <a:rPr lang="es-ES" sz="4400" dirty="0"/>
              <a:t>P</a:t>
            </a:r>
            <a:r>
              <a:rPr lang="es-ES" sz="4400" dirty="0" smtClean="0"/>
              <a:t>rehispánicas   </a:t>
            </a:r>
            <a:endParaRPr lang="es-ES" sz="4400" dirty="0"/>
          </a:p>
        </p:txBody>
      </p:sp>
      <p:pic>
        <p:nvPicPr>
          <p:cNvPr id="3076" name="Picture 4" descr="http://img182.imageshack.us/img182/162/chinapoblanamexicosr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8" y="1844824"/>
            <a:ext cx="4248472" cy="4710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30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CHINA POBLANA </a:t>
            </a:r>
            <a:r>
              <a:rPr lang="es-ES" dirty="0"/>
              <a:t/>
            </a:r>
            <a:br>
              <a:rPr lang="es-ES" dirty="0"/>
            </a:br>
            <a:r>
              <a:rPr lang="es-ES" u="sng" dirty="0" smtClean="0"/>
              <a:t>HISTORIA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106" name="Picture 10" descr="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2394"/>
            <a:ext cx="1955636" cy="29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69" y="1652394"/>
            <a:ext cx="2183507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52394"/>
            <a:ext cx="1872208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3568" y="4941167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China poblana, con sombrero jarano, blusa blanca, fajilla de seda colorada y enaguas verdes (1889).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54038" y="499265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China poblana revolucionaria.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20272" y="497613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/>
              <a:t>China poblana más colonial.</a:t>
            </a:r>
            <a:endParaRPr lang="es-ES" sz="1600" dirty="0"/>
          </a:p>
        </p:txBody>
      </p:sp>
    </p:spTree>
    <p:extLst>
      <p:ext uri="{BB962C8B-B14F-4D97-AF65-F5344CB8AC3E}">
        <p14:creationId xmlns="" xmlns:p14="http://schemas.microsoft.com/office/powerpoint/2010/main" val="287742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Más que oriental el traje de China Poblana es mestizo </a:t>
            </a:r>
            <a:r>
              <a:rPr lang="es-MX" dirty="0" smtClean="0"/>
              <a:t>mexicano.</a:t>
            </a:r>
          </a:p>
          <a:p>
            <a:endParaRPr lang="es-MX" dirty="0" smtClean="0"/>
          </a:p>
          <a:p>
            <a:r>
              <a:rPr lang="es-MX" dirty="0"/>
              <a:t>F</a:t>
            </a:r>
            <a:r>
              <a:rPr lang="es-MX" dirty="0" smtClean="0"/>
              <a:t>usión </a:t>
            </a:r>
            <a:r>
              <a:rPr lang="es-MX" dirty="0"/>
              <a:t>de las culturas indígena y </a:t>
            </a:r>
            <a:r>
              <a:rPr lang="es-MX" dirty="0" smtClean="0"/>
              <a:t>española.</a:t>
            </a:r>
          </a:p>
          <a:p>
            <a:endParaRPr lang="es-MX" dirty="0" smtClean="0"/>
          </a:p>
          <a:p>
            <a:r>
              <a:rPr lang="es-MX" dirty="0"/>
              <a:t>P</a:t>
            </a:r>
            <a:r>
              <a:rPr lang="es-MX" dirty="0" smtClean="0"/>
              <a:t>alabra </a:t>
            </a:r>
            <a:r>
              <a:rPr lang="es-MX" b="1" dirty="0"/>
              <a:t>"china"</a:t>
            </a:r>
            <a:r>
              <a:rPr lang="es-MX" dirty="0"/>
              <a:t> tiene muchas aceptaciones en el español de México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</a:p>
          <a:p>
            <a:r>
              <a:rPr lang="es-MX" dirty="0" smtClean="0"/>
              <a:t>En </a:t>
            </a:r>
            <a:r>
              <a:rPr lang="es-MX" dirty="0"/>
              <a:t>lengua quechua "china" significa "sirvienta de origen </a:t>
            </a:r>
            <a:r>
              <a:rPr lang="es-MX" dirty="0" smtClean="0"/>
              <a:t>mestizo“.</a:t>
            </a:r>
          </a:p>
          <a:p>
            <a:endParaRPr lang="es-MX" dirty="0" smtClean="0"/>
          </a:p>
          <a:p>
            <a:r>
              <a:rPr lang="es-MX" dirty="0" smtClean="0"/>
              <a:t>"chinita“ = indígenas. </a:t>
            </a:r>
            <a:endParaRPr lang="es-MX" dirty="0"/>
          </a:p>
          <a:p>
            <a:endParaRPr lang="es-ES" dirty="0"/>
          </a:p>
        </p:txBody>
      </p:sp>
      <p:pic>
        <p:nvPicPr>
          <p:cNvPr id="4" name="Picture 4" descr="https://encrypted-tbn0.gstatic.com/images?q=tbn:ANd9GcRTTJR5MyC5cNfrlfMKFifasroVslT_1QZ1DexomQJEh56sVwP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9" y="134948"/>
            <a:ext cx="1032333" cy="1550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0.gstatic.com/images?q=tbn:ANd9GcRTTJR5MyC5cNfrlfMKFifasroVslT_1QZ1DexomQJEh56sVwP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948"/>
            <a:ext cx="1080120" cy="1622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519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139952" y="404664"/>
            <a:ext cx="4834880" cy="604867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s-MX" dirty="0" smtClean="0"/>
              <a:t>MUJER</a:t>
            </a:r>
          </a:p>
          <a:p>
            <a:pPr marL="109728" indent="0">
              <a:buNone/>
            </a:pPr>
            <a:endParaRPr lang="es-MX" dirty="0"/>
          </a:p>
          <a:p>
            <a:r>
              <a:rPr lang="es-MX" dirty="0" smtClean="0"/>
              <a:t>Trenzas.</a:t>
            </a:r>
          </a:p>
          <a:p>
            <a:endParaRPr lang="es-MX" dirty="0" smtClean="0"/>
          </a:p>
          <a:p>
            <a:r>
              <a:rPr lang="es-MX" dirty="0" smtClean="0"/>
              <a:t>Una </a:t>
            </a:r>
            <a:r>
              <a:rPr lang="es-MX" dirty="0"/>
              <a:t>blusa </a:t>
            </a:r>
            <a:r>
              <a:rPr lang="es-MX" dirty="0" smtClean="0"/>
              <a:t>blanca con </a:t>
            </a:r>
            <a:r>
              <a:rPr lang="es-MX" dirty="0"/>
              <a:t>motivos geométricos y florales en colores vivos.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Escotada </a:t>
            </a:r>
            <a:r>
              <a:rPr lang="es-MX" dirty="0"/>
              <a:t>y muestra una parte del  cuello y de su pecho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Una falda llamada castor, por el nombre de la tela con que era hecha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Debe llegar hasta los tobillos.</a:t>
            </a:r>
          </a:p>
          <a:p>
            <a:endParaRPr lang="es-MX" dirty="0"/>
          </a:p>
          <a:p>
            <a:r>
              <a:rPr lang="es-MX" dirty="0" smtClean="0"/>
              <a:t>Actualmente lleva el escudo nacional.</a:t>
            </a:r>
          </a:p>
          <a:p>
            <a:endParaRPr lang="es-MX" dirty="0" smtClean="0"/>
          </a:p>
          <a:p>
            <a:r>
              <a:rPr lang="es-MX" dirty="0" smtClean="0"/>
              <a:t>Banda en la cintura.</a:t>
            </a:r>
          </a:p>
          <a:p>
            <a:endParaRPr lang="es-MX" dirty="0" smtClean="0"/>
          </a:p>
          <a:p>
            <a:r>
              <a:rPr lang="es-MX" dirty="0" smtClean="0"/>
              <a:t>Reboso de seda o bolita.</a:t>
            </a:r>
          </a:p>
          <a:p>
            <a:endParaRPr lang="es-MX" dirty="0" smtClean="0"/>
          </a:p>
          <a:p>
            <a:r>
              <a:rPr lang="es-MX" dirty="0" smtClean="0"/>
              <a:t>Zapatos </a:t>
            </a:r>
            <a:r>
              <a:rPr lang="es-MX" dirty="0"/>
              <a:t>de raso bordados con hilos de seda.</a:t>
            </a:r>
            <a:endParaRPr lang="es-MX" dirty="0" smtClean="0"/>
          </a:p>
          <a:p>
            <a:endParaRPr lang="es-MX" dirty="0"/>
          </a:p>
          <a:p>
            <a:endParaRPr lang="es-ES" dirty="0"/>
          </a:p>
        </p:txBody>
      </p:sp>
      <p:pic>
        <p:nvPicPr>
          <p:cNvPr id="8194" name="Picture 2" descr="http://oyohualli.com/espanol/fotos/viaje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8032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8701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1">
      <a:dk1>
        <a:sysClr val="windowText" lastClr="000000"/>
      </a:dk1>
      <a:lt1>
        <a:sysClr val="window" lastClr="FFFFFF"/>
      </a:lt1>
      <a:dk2>
        <a:srgbClr val="3E3D2D"/>
      </a:dk2>
      <a:lt2>
        <a:srgbClr val="FF99CC"/>
      </a:lt2>
      <a:accent1>
        <a:srgbClr val="FF99CC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789</TotalTime>
  <Words>1039</Words>
  <Application>Microsoft Office PowerPoint</Application>
  <PresentationFormat>Presentación en pantalla (4:3)</PresentationFormat>
  <Paragraphs>164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Concurrencia</vt:lpstr>
      <vt:lpstr>COLEGIO LANCASTER  TALLER: Danza   Profesora: Eleonora Sánchez  Gastelú  Integrantes: Surisadday Ruíz Tablilla Daniela Reyes Bermúdez Tania Anahí Robles Rojas Yareli Carmona Garay   Gabriela Bernardo Ramírez  Danza y Baile Regional de Puebla y Campeche </vt:lpstr>
      <vt:lpstr>PUEBLA </vt:lpstr>
      <vt:lpstr> “Unidos en el Tiempo, en el Esfuerzo, en la Justicia y en la Esperanza” </vt:lpstr>
      <vt:lpstr>BAILE REGIONAL </vt:lpstr>
      <vt:lpstr>Diapositiva 5</vt:lpstr>
      <vt:lpstr>VESTUARIO Traje Típico – Prendas Prehispánicas   </vt:lpstr>
      <vt:lpstr>CHINA POBLANA  HISTORIA </vt:lpstr>
      <vt:lpstr>Diapositiva 8</vt:lpstr>
      <vt:lpstr>Diapositiva 9</vt:lpstr>
      <vt:lpstr>Diapositiva 10</vt:lpstr>
      <vt:lpstr>BAILE</vt:lpstr>
      <vt:lpstr>¿QUÉ ES DANZA?</vt:lpstr>
      <vt:lpstr>DANZA DE QUETZALES</vt:lpstr>
      <vt:lpstr> Época prehispánica: </vt:lpstr>
      <vt:lpstr>Origen de su Nombre </vt:lpstr>
      <vt:lpstr>Vestimenta</vt:lpstr>
      <vt:lpstr>Diapositiva 17</vt:lpstr>
      <vt:lpstr>Capas</vt:lpstr>
      <vt:lpstr>Zapatos</vt:lpstr>
      <vt:lpstr> Instrumentos </vt:lpstr>
      <vt:lpstr>CAMPECHE</vt:lpstr>
      <vt:lpstr>Diapositiva 22</vt:lpstr>
      <vt:lpstr>CULTURAS</vt:lpstr>
      <vt:lpstr>BAILES  REGIONALES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DANZA REGIONAL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Suri</cp:lastModifiedBy>
  <cp:revision>44</cp:revision>
  <dcterms:created xsi:type="dcterms:W3CDTF">2013-08-21T05:19:09Z</dcterms:created>
  <dcterms:modified xsi:type="dcterms:W3CDTF">2013-08-27T18:41:45Z</dcterms:modified>
</cp:coreProperties>
</file>